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106"/>
  </p:notesMasterIdLst>
  <p:sldIdLst>
    <p:sldId id="617" r:id="rId4"/>
    <p:sldId id="1252" r:id="rId5"/>
    <p:sldId id="1313" r:id="rId6"/>
    <p:sldId id="1353" r:id="rId7"/>
    <p:sldId id="1312" r:id="rId8"/>
    <p:sldId id="1306" r:id="rId9"/>
    <p:sldId id="1263" r:id="rId10"/>
    <p:sldId id="1307" r:id="rId11"/>
    <p:sldId id="1308" r:id="rId12"/>
    <p:sldId id="1354" r:id="rId13"/>
    <p:sldId id="1310" r:id="rId14"/>
    <p:sldId id="1311" r:id="rId15"/>
    <p:sldId id="1305" r:id="rId16"/>
    <p:sldId id="983" r:id="rId17"/>
    <p:sldId id="997" r:id="rId18"/>
    <p:sldId id="1424" r:id="rId19"/>
    <p:sldId id="1425" r:id="rId20"/>
    <p:sldId id="1355" r:id="rId21"/>
    <p:sldId id="1356" r:id="rId22"/>
    <p:sldId id="1357" r:id="rId23"/>
    <p:sldId id="1358" r:id="rId24"/>
    <p:sldId id="1153" r:id="rId25"/>
    <p:sldId id="1360" r:id="rId26"/>
    <p:sldId id="1375" r:id="rId27"/>
    <p:sldId id="1359" r:id="rId28"/>
    <p:sldId id="1314" r:id="rId29"/>
    <p:sldId id="1361" r:id="rId30"/>
    <p:sldId id="1364" r:id="rId31"/>
    <p:sldId id="1362" r:id="rId32"/>
    <p:sldId id="1315" r:id="rId33"/>
    <p:sldId id="1363" r:id="rId34"/>
    <p:sldId id="1365" r:id="rId35"/>
    <p:sldId id="1316" r:id="rId36"/>
    <p:sldId id="1397" r:id="rId37"/>
    <p:sldId id="1366" r:id="rId38"/>
    <p:sldId id="1396" r:id="rId39"/>
    <p:sldId id="1367" r:id="rId40"/>
    <p:sldId id="1317" r:id="rId41"/>
    <p:sldId id="1368" r:id="rId42"/>
    <p:sldId id="1318" r:id="rId43"/>
    <p:sldId id="1319" r:id="rId44"/>
    <p:sldId id="1320" r:id="rId45"/>
    <p:sldId id="1369" r:id="rId46"/>
    <p:sldId id="1321" r:id="rId47"/>
    <p:sldId id="1370" r:id="rId48"/>
    <p:sldId id="1076" r:id="rId49"/>
    <p:sldId id="1325" r:id="rId50"/>
    <p:sldId id="1329" r:id="rId51"/>
    <p:sldId id="1331" r:id="rId52"/>
    <p:sldId id="1371" r:id="rId53"/>
    <p:sldId id="1372" r:id="rId54"/>
    <p:sldId id="1373" r:id="rId55"/>
    <p:sldId id="1333" r:id="rId56"/>
    <p:sldId id="1374" r:id="rId57"/>
    <p:sldId id="1376" r:id="rId58"/>
    <p:sldId id="1377" r:id="rId59"/>
    <p:sldId id="1378" r:id="rId60"/>
    <p:sldId id="1379" r:id="rId61"/>
    <p:sldId id="1384" r:id="rId62"/>
    <p:sldId id="1383" r:id="rId63"/>
    <p:sldId id="1382" r:id="rId64"/>
    <p:sldId id="1381" r:id="rId65"/>
    <p:sldId id="1385" r:id="rId66"/>
    <p:sldId id="1398" r:id="rId67"/>
    <p:sldId id="1386" r:id="rId68"/>
    <p:sldId id="1389" r:id="rId69"/>
    <p:sldId id="1388" r:id="rId70"/>
    <p:sldId id="1387" r:id="rId71"/>
    <p:sldId id="1390" r:id="rId72"/>
    <p:sldId id="1392" r:id="rId73"/>
    <p:sldId id="1391" r:id="rId74"/>
    <p:sldId id="1167" r:id="rId75"/>
    <p:sldId id="1399" r:id="rId76"/>
    <p:sldId id="1404" r:id="rId77"/>
    <p:sldId id="1400" r:id="rId78"/>
    <p:sldId id="1401" r:id="rId79"/>
    <p:sldId id="1402" r:id="rId80"/>
    <p:sldId id="1168" r:id="rId81"/>
    <p:sldId id="1405" r:id="rId82"/>
    <p:sldId id="1403" r:id="rId83"/>
    <p:sldId id="1406" r:id="rId84"/>
    <p:sldId id="1407" r:id="rId85"/>
    <p:sldId id="1169" r:id="rId86"/>
    <p:sldId id="1409" r:id="rId87"/>
    <p:sldId id="1410" r:id="rId88"/>
    <p:sldId id="1411" r:id="rId89"/>
    <p:sldId id="1412" r:id="rId90"/>
    <p:sldId id="1408" r:id="rId91"/>
    <p:sldId id="1413" r:id="rId92"/>
    <p:sldId id="1414" r:id="rId93"/>
    <p:sldId id="1416" r:id="rId94"/>
    <p:sldId id="1417" r:id="rId95"/>
    <p:sldId id="1418" r:id="rId96"/>
    <p:sldId id="1419" r:id="rId97"/>
    <p:sldId id="1420" r:id="rId98"/>
    <p:sldId id="1421" r:id="rId99"/>
    <p:sldId id="1422" r:id="rId100"/>
    <p:sldId id="1423" r:id="rId101"/>
    <p:sldId id="1170" r:id="rId102"/>
    <p:sldId id="1393" r:id="rId103"/>
    <p:sldId id="1172" r:id="rId104"/>
    <p:sldId id="1394"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江" initials="张" lastIdx="1" clrIdx="0">
    <p:extLst>
      <p:ext uri="{19B8F6BF-5375-455C-9EA6-DF929625EA0E}">
        <p15:presenceInfo xmlns:p15="http://schemas.microsoft.com/office/powerpoint/2012/main" userId="f83a269fd8b6ef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7" autoAdjust="0"/>
    <p:restoredTop sz="90189" autoAdjust="0"/>
  </p:normalViewPr>
  <p:slideViewPr>
    <p:cSldViewPr snapToGrid="0">
      <p:cViewPr varScale="1">
        <p:scale>
          <a:sx n="189" d="100"/>
          <a:sy n="189" d="100"/>
        </p:scale>
        <p:origin x="192" y="496"/>
      </p:cViewPr>
      <p:guideLst/>
    </p:cSldViewPr>
  </p:slideViewPr>
  <p:outlineViewPr>
    <p:cViewPr>
      <p:scale>
        <a:sx n="33" d="100"/>
        <a:sy n="33" d="100"/>
      </p:scale>
      <p:origin x="0" y="-10416"/>
    </p:cViewPr>
  </p:outlineViewPr>
  <p:notesTextViewPr>
    <p:cViewPr>
      <p:scale>
        <a:sx n="66" d="100"/>
        <a:sy n="66"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commentAuthors" Target="commentAuthor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2025/4/10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4883560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064531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79358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102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386664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4000175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266054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7096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CEEEF-095C-963E-AB4F-20E6FA3C78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314045-7A6B-19FC-F793-A1A8A2E383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B3DA0D-65B9-E15D-6FFF-9CBA2EB71FF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24A35A-5303-D837-2622-95288F44D90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305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869B-53D6-C701-D1F5-49CB29D48D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FCB21E-470F-03EA-F13C-21C13E714F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4BE75D-0E78-7921-8F15-CCFCDD8C68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FBAE53-8DC7-21CD-E826-F55AF12223B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01952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1D8F-96BE-539F-2E6B-64BB77AC41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D0F2CB-AAE3-5822-25FB-04D75D0373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823711-1E08-5F9A-8932-9BB9A460A0A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44CB5B1-5F76-57FC-C90A-E3442829926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4917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4056006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84025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2367368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608015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461270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41426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204980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1096584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710969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42361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3894719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4127470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244307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012352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839938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182866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1017162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4225431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4130011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2426902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972949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4179060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564765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82040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046232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779996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4111864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128781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37919306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48134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130155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288984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3488111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2179746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1824139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2650976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3754294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1097036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3719282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2424838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3903320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105671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846680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3987720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798953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261451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3574885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12841336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25172198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766456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将强化学习策略看作是一个</a:t>
            </a:r>
            <a:r>
              <a:rPr lang="en-US" altLang="zh-CN" dirty="0"/>
              <a:t>SCM</a:t>
            </a:r>
            <a:r>
              <a:rPr lang="zh-CN" altLang="en-US" dirty="0"/>
              <a:t>，左图，右图为时间的展开。这个研究工作的问题是，如何对一个策略进行评估，以及如何更新一个策略。传统的方法是根据已有的策略，进行适当地微扰，通过重采样加权，得到一个新的策略，从而通过采样得到多个样本计算平均的累计回报，得到策略的估值。论文提出了一种新的方法，即通过反事实来进行重新的估计。这样做的好处就是可以</a:t>
            </a:r>
            <a:r>
              <a:rPr lang="en-US" altLang="zh-CN" dirty="0"/>
              <a:t>de-bias</a:t>
            </a:r>
            <a:r>
              <a:rPr lang="zh-CN" altLang="en-US" dirty="0"/>
              <a:t>这个</a:t>
            </a:r>
            <a:r>
              <a:rPr lang="en-US" altLang="zh-CN" dirty="0"/>
              <a:t>model</a:t>
            </a:r>
            <a:r>
              <a:rPr lang="zh-CN" altLang="en-US" dirty="0"/>
              <a:t>（？，可能是正事实和反事实都考虑了吧）。具体在迷宫这个实验中，系统假设环境的机制等信息都已知了，未知的就只有出事条件</a:t>
            </a:r>
            <a:r>
              <a:rPr lang="en-US" altLang="zh-CN" dirty="0"/>
              <a:t>U_1</a:t>
            </a:r>
            <a:r>
              <a:rPr lang="zh-CN" altLang="en-US" dirty="0"/>
              <a:t>，因此，论文通过一个</a:t>
            </a:r>
            <a:r>
              <a:rPr lang="en-US" altLang="zh-CN" dirty="0"/>
              <a:t>backward</a:t>
            </a:r>
            <a:r>
              <a:rPr lang="zh-CN" altLang="en-US" dirty="0"/>
              <a:t> </a:t>
            </a:r>
            <a:r>
              <a:rPr lang="en-US" altLang="zh-CN" dirty="0"/>
              <a:t>RNN</a:t>
            </a:r>
            <a:r>
              <a:rPr lang="zh-CN" altLang="en-US" dirty="0"/>
              <a:t>推断出</a:t>
            </a:r>
            <a:r>
              <a:rPr lang="en-US" altLang="zh-CN" dirty="0"/>
              <a:t>Z</a:t>
            </a:r>
            <a:r>
              <a:rPr lang="zh-CN" altLang="en-US" dirty="0"/>
              <a:t>变量，通过</a:t>
            </a:r>
            <a:r>
              <a:rPr lang="en-US" altLang="zh-CN" dirty="0"/>
              <a:t>Z</a:t>
            </a:r>
            <a:r>
              <a:rPr lang="zh-CN" altLang="en-US" dirty="0"/>
              <a:t>喂入</a:t>
            </a:r>
            <a:r>
              <a:rPr lang="en-US" altLang="zh-CN" dirty="0"/>
              <a:t>DRAW</a:t>
            </a:r>
            <a:r>
              <a:rPr lang="zh-CN" altLang="en-US" dirty="0"/>
              <a:t>模型，绘制初始条件的分布（即</a:t>
            </a:r>
            <a:r>
              <a:rPr lang="en-US" altLang="zh-CN" dirty="0"/>
              <a:t>U_1</a:t>
            </a:r>
            <a:r>
              <a:rPr lang="zh-CN" altLang="en-US" dirty="0"/>
              <a:t>），从而在初始条件下执行策略，形成多个样本，估算策略。同时也可以更新策略（根据原文中的</a:t>
            </a:r>
            <a:r>
              <a:rPr lang="en-US" altLang="zh-CN" dirty="0"/>
              <a:t>1</a:t>
            </a:r>
            <a:r>
              <a:rPr lang="zh-CN" altLang="en-US"/>
              <a:t>式）。</a:t>
            </a:r>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2279328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Motivation When should one prefer CF-PE over the more straightforward MB-PE? Assuming a perfect model, Corollary 2 states that both yield the same answer in expectation for perfect models. For imperfect models however, these algorithms can differ substantially. MB-PE relies on purely synthetic data, sampled from the noise distribution p(U). In practice, this is usually approximated by a parametric density model, which can lead to under-fitting in case of complex distributions. This is a well-known effect in generative models with latent variables: In spite of recent research progress, e.g. models of natural images are still unable to accurately model the variability of the true data (Gregor et al., 2016). In contrast, CF-PE samples from the posterior N −1 PN </a:t>
            </a:r>
            <a:r>
              <a:rPr lang="en" altLang="zh-CN" dirty="0" err="1"/>
              <a:t>i</a:t>
            </a:r>
            <a:r>
              <a:rPr lang="en" altLang="zh-CN" dirty="0"/>
              <a:t>=1 p µ(</a:t>
            </a:r>
            <a:r>
              <a:rPr lang="en" altLang="zh-CN" dirty="0" err="1"/>
              <a:t>U|hˆi</a:t>
            </a:r>
            <a:r>
              <a:rPr lang="en" altLang="zh-CN" dirty="0"/>
              <a:t> T ), which has access to strictly more information than the prior p(U) by taking into account additional data </a:t>
            </a:r>
            <a:r>
              <a:rPr lang="en" altLang="zh-CN" dirty="0" err="1"/>
              <a:t>hˆi</a:t>
            </a:r>
            <a:r>
              <a:rPr lang="en" altLang="zh-CN" dirty="0"/>
              <a:t> T . This semi-nonparametric distribution can help to de-bias the model by effectively winnowing 5 out parts of the domain of U which do not correspond to any real data. We substantiate this intuition with experiments below; a concrete illustration for the difference between the prior and posterior / counterfactual distribution is given in fig. 4 in the appendix and discussed in appendix D. Therefore, we conclude that we expect CF-PE to outperform MB-PE, if the transition and reward kernels </a:t>
            </a:r>
            <a:r>
              <a:rPr lang="en" altLang="zh-CN" dirty="0" err="1"/>
              <a:t>fst</a:t>
            </a:r>
            <a:r>
              <a:rPr lang="en" altLang="zh-CN" dirty="0"/>
              <a:t> are accurate models of the environment dynamics, but if the marginal distribution over the noise sources PU is difficult to model.</a:t>
            </a:r>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2036566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600" baseline="0" dirty="0"/>
              <a:t>可以反推各种</a:t>
            </a:r>
            <a:r>
              <a:rPr lang="en-US" altLang="zh-CN" sz="3600" baseline="0" dirty="0"/>
              <a:t>U</a:t>
            </a:r>
            <a:r>
              <a:rPr lang="zh-CN" altLang="en-US" sz="3600" baseline="0" dirty="0"/>
              <a:t>，一旦有了</a:t>
            </a:r>
            <a:r>
              <a:rPr lang="en-US" altLang="zh-CN" sz="3600" baseline="0" dirty="0"/>
              <a:t>U</a:t>
            </a:r>
            <a:r>
              <a:rPr lang="zh-CN" altLang="en-US" sz="3600" baseline="0" dirty="0"/>
              <a:t>之后，可以生成新的数据，这些数据都是在事实附近的微扰</a:t>
            </a:r>
            <a:endParaRPr lang="en-US" altLang="zh-CN" sz="3600" baseline="0" dirty="0"/>
          </a:p>
          <a:p>
            <a:endParaRPr lang="en-US" altLang="zh-CN" sz="3600" baseline="0" dirty="0"/>
          </a:p>
          <a:p>
            <a:r>
              <a:rPr lang="en" altLang="zh-CN" sz="3600" baseline="0" dirty="0"/>
              <a:t>Figure 3: Top: PO-SOKOBAN. Shown on the left is a procedurally generated initial state. The agent is shown in green, boxes in yellow, targets in blue and walls in red. The agent does not observe this state but a sequence of observations, which are masked by </a:t>
            </a:r>
            <a:r>
              <a:rPr lang="en" altLang="zh-CN" sz="3600" baseline="0" dirty="0" err="1"/>
              <a:t>iid</a:t>
            </a:r>
            <a:r>
              <a:rPr lang="en" altLang="zh-CN" sz="3600" baseline="0" dirty="0"/>
              <a:t> noise with 0.9 probability, except a 3x3 window around the agent. Bottom: Inference model. For counterfactual inference in PO-SOKOBAN, we need the (approximate) inference distribution p(Us1|hˆ T ) over the initial state Us1 = S1, conditioned on the history of observations hˆ T . We model this distribution using a DRAW generative model with latent variables Z, which are conditioned on the output of a backward RNN summarizing the observation history.</a:t>
            </a:r>
            <a:endParaRPr lang="zh-CN" altLang="en-US" sz="3600" baseline="0"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1491193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321759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223931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410215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117541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16110197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1012352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23841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4426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98912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5492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556460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870933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52147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929714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1779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28430014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631633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362370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83904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779749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4BB8-8F11-40D9-82EC-143C6E3EEE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AECFEB-A972-A221-8D1C-0A49BE5235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11BBE-EB88-431B-680C-4896A62226E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85F98F-1E5C-A341-2677-478B5922488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89189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32F8-129E-05BC-DE07-D5B9362D97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F8226A-FC6C-7BBB-7D2A-1827E25A5C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FCC360-EA40-272B-8C19-4896D40052E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46DCA3-7150-00FB-B49A-C6E06711279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558358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DC75A-9733-BB68-F4CA-9F283A3DB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073BDB-2329-0E30-24BF-F74FF6FA59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30DED7-33B1-A4FD-8F05-05E1E917DBC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E98F60-45A1-C35A-0B2D-2FFC0BD9C73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07437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7B679-D5C8-47D0-FD04-1CF82C6917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FA433C-A35E-D972-2E79-81A248D30B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988474-1A3A-7BE1-D610-715D845D7B2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B40237-D99C-4325-FAB5-571AC1273BA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996673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E58D6-AC2A-8F68-BA5C-F2E398722F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C9B7E0-B43E-2795-F1C9-CAE37D187E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F98550-C72C-6DAE-B28B-F7C83D12A46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346A6D-A9E2-1083-4319-E1A558B373C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220177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9E53-9CF8-DC24-5F60-C734469829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60FA5A-F349-EAFE-AD9E-E12C409790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FD8DB2-F1CA-455F-29EE-0B51CF7830B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4464BE1-01EB-8CE5-862C-EBD2349B9B4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0309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1630846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288DC-30B3-DA9E-BED3-580E79768A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F2CA5-213A-B04B-209D-39FB97FD5C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42159B-30FA-D0B4-CF79-C4BF2968A40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5C6B80-B8D4-DD65-B37B-3192391E4B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069462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AF7F-2E48-773C-AD3B-2123A2BA79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EA62E9-20F0-083D-EAD0-B40832C2EA7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A78E475-96D6-7510-1CA3-7ECC8FC635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5E8FA0-F37F-8D89-6227-12FA2A05E9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568608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2E144-7807-C2C9-CC0A-D28DA7DE7D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9FB6A-1029-ACD2-4C86-27F0DC68B7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309DC2-6E74-965A-599A-59819781FBC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030CC83-5FD2-FB65-DF12-096EA17F844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242968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6E5D-87C1-F24C-B3D5-89021440A4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FA3AAB-2562-772B-A58E-386AE2A927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717D45-4C71-8046-4FEB-1E11C891201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E41C942-08DB-AD7D-97FC-41E76BAA2F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583511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8B613-D3E8-46F3-014B-780A02377A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7D2F65-F694-01E8-9C85-A73D4D5FA0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F9E431-6D4F-0AE7-20EC-F82D38E16FD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993A04D-4C3B-4119-126B-53DA7E4215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23061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2EFCB-F1A9-FE43-ABC9-0F3BD06680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9D4DC0-AF36-950F-539D-DC9319F844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D02ADF-6433-5B2C-D621-87EE83C51C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8B0FED-616C-8F79-1249-1B37A772BCD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757799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E3D0B-0A66-38D7-FA74-69B8F204BD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16C030-E5A9-3316-4580-3211573A29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2726AF-3680-CA38-3B87-F6A4675D22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DF24022-20C1-8F76-4DB2-BB3C51A3553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80810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3672E-F9DE-08DF-CDEF-07647B9153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DC9139-3A59-84B9-1AAF-0B00FF2F78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E5D939-C95C-5166-3C66-274FECD0299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EF6940C-9AC1-0B86-2417-B61F216E622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74243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7F7E-E295-F117-D10D-31BD8C64EB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61B5C8-4A1B-1246-4F90-1CEE26EB5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C67F4E7-5E1B-6706-59EE-51145623446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E857489-99F2-408F-B7C2-C216A07B7D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327627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ADF059-263D-6141-9116-234C5C7E79CB}"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373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4/10/25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4/10/25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4/10/25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4/10/25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4/10/25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4/10/25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6.jpeg"/></Relationships>
</file>

<file path=ppt/slides/_rels/slide10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0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8.jpeg"/></Relationships>
</file>

<file path=ppt/slides/_rels/slide10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0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7.png"/><Relationship Id="rId7"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90.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6.tiff"/></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tiff"/><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7.tiff"/><Relationship Id="rId5" Type="http://schemas.openxmlformats.org/officeDocument/2006/relationships/image" Target="../media/image6.jpeg"/><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0.tiff"/></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53.tiff"/><Relationship Id="rId4" Type="http://schemas.openxmlformats.org/officeDocument/2006/relationships/image" Target="../media/image52.tiff"/></Relationships>
</file>

<file path=ppt/slides/_rels/slide3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6.tiff"/></Relationships>
</file>

<file path=ppt/slides/_rels/slide3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5.tiff"/><Relationship Id="rId7"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57.tiff"/><Relationship Id="rId4" Type="http://schemas.openxmlformats.org/officeDocument/2006/relationships/image" Target="../media/image56.tiff"/></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9.tiff"/></Relationships>
</file>

<file path=ppt/slides/_rels/slide3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1.tif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3.png"/><Relationship Id="rId7"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560.png"/><Relationship Id="rId5" Type="http://schemas.openxmlformats.org/officeDocument/2006/relationships/image" Target="../media/image550.png"/><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nature.com/articles/nature14236"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6.tiff"/><Relationship Id="rId3" Type="http://schemas.openxmlformats.org/officeDocument/2006/relationships/hyperlink" Target="https://www.nature.com/articles/nature14236" TargetMode="External"/><Relationship Id="rId7" Type="http://schemas.openxmlformats.org/officeDocument/2006/relationships/image" Target="../media/image75.tiff"/><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74.tiff"/><Relationship Id="rId5" Type="http://schemas.openxmlformats.org/officeDocument/2006/relationships/image" Target="../media/image73.tiff"/><Relationship Id="rId10" Type="http://schemas.openxmlformats.org/officeDocument/2006/relationships/image" Target="../media/image3.png"/><Relationship Id="rId4" Type="http://schemas.openxmlformats.org/officeDocument/2006/relationships/image" Target="../media/image72.tiff"/><Relationship Id="rId9"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nature.com/articles/nature14236"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hyperlink" Target="https://www.nature.com/articles/nature14236" TargetMode="External"/><Relationship Id="rId5" Type="http://schemas.openxmlformats.org/officeDocument/2006/relationships/image" Target="../media/image690.png"/><Relationship Id="rId4" Type="http://schemas.openxmlformats.org/officeDocument/2006/relationships/image" Target="../media/image680.png"/></Relationships>
</file>

<file path=ppt/slides/_rels/slide48.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nature.com/articles/nature1423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1.tiff"/><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wmf"/></Relationships>
</file>

<file path=ppt/slides/_rels/slide52.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1.wmf"/></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Human"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nature.com/articles/nature1423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7.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7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0.tiff"/></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2.jpe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4.xml"/><Relationship Id="rId5" Type="http://schemas.openxmlformats.org/officeDocument/2006/relationships/image" Target="../media/image107.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2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0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en.wikipedia.org/wiki/Machine_learning" TargetMode="External"/><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hyperlink" Target="https://en.wikipedia.org/wiki/Action_selection" TargetMode="External"/><Relationship Id="rId5" Type="http://schemas.openxmlformats.org/officeDocument/2006/relationships/hyperlink" Target="https://en.wikipedia.org/wiki/Software_agent" TargetMode="External"/><Relationship Id="rId10" Type="http://schemas.openxmlformats.org/officeDocument/2006/relationships/image" Target="../media/image3.png"/><Relationship Id="rId4" Type="http://schemas.openxmlformats.org/officeDocument/2006/relationships/hyperlink" Target="https://en.wikipedia.org/wiki/Behaviorism" TargetMode="External"/><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4.xml"/><Relationship Id="rId6" Type="http://schemas.openxmlformats.org/officeDocument/2006/relationships/image" Target="../media/image108.png"/><Relationship Id="rId5" Type="http://schemas.openxmlformats.org/officeDocument/2006/relationships/image" Target="../media/image120.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2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24.xml"/><Relationship Id="rId5" Type="http://schemas.openxmlformats.org/officeDocument/2006/relationships/image" Target="../media/image126.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24.xml"/><Relationship Id="rId5" Type="http://schemas.openxmlformats.org/officeDocument/2006/relationships/image" Target="../media/image127.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24.xml"/><Relationship Id="rId5" Type="http://schemas.openxmlformats.org/officeDocument/2006/relationships/image" Target="../media/image128.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8.xml"/><Relationship Id="rId1" Type="http://schemas.openxmlformats.org/officeDocument/2006/relationships/slideLayout" Target="../slideLayouts/slideLayout24.xml"/><Relationship Id="rId6" Type="http://schemas.openxmlformats.org/officeDocument/2006/relationships/image" Target="../media/image131.png"/><Relationship Id="rId5" Type="http://schemas.openxmlformats.org/officeDocument/2006/relationships/image" Target="../media/image3.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4.xml"/><Relationship Id="rId5" Type="http://schemas.openxmlformats.org/officeDocument/2006/relationships/image" Target="../media/image13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4.xml"/><Relationship Id="rId5" Type="http://schemas.openxmlformats.org/officeDocument/2006/relationships/image" Target="../media/image133.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4.xml"/><Relationship Id="rId5" Type="http://schemas.openxmlformats.org/officeDocument/2006/relationships/image" Target="../media/image13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4.xml"/><Relationship Id="rId5" Type="http://schemas.openxmlformats.org/officeDocument/2006/relationships/image" Target="../media/image135.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4.xml"/><Relationship Id="rId5" Type="http://schemas.openxmlformats.org/officeDocument/2006/relationships/image" Target="../media/image136.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2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4.xml"/><Relationship Id="rId5" Type="http://schemas.openxmlformats.org/officeDocument/2006/relationships/image" Target="../media/image140.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4.xml"/><Relationship Id="rId5" Type="http://schemas.openxmlformats.org/officeDocument/2006/relationships/image" Target="../media/image142.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24.xml"/><Relationship Id="rId5" Type="http://schemas.openxmlformats.org/officeDocument/2006/relationships/image" Target="../media/image143.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9.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240215" y="1586285"/>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Reinforcement Learning</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1026" name="Picture 2" descr="An Introduction to Reinforcement Learning | KNIME">
            <a:extLst>
              <a:ext uri="{FF2B5EF4-FFF2-40B4-BE49-F238E27FC236}">
                <a16:creationId xmlns:a16="http://schemas.microsoft.com/office/drawing/2014/main" id="{62DBFA90-E173-5485-C3EB-3EDDB5DC2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9" y="1371332"/>
            <a:ext cx="4660814" cy="450541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22F5C1B-F30B-F27A-6863-5DF2CF72156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62E1D0BD-81EA-0B9D-B427-D618177EBC5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77EBE2BF-B5C7-FCA7-831F-B35DB96EB2E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Setting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1" name="内容占位符 12">
            <a:extLst>
              <a:ext uri="{FF2B5EF4-FFF2-40B4-BE49-F238E27FC236}">
                <a16:creationId xmlns:a16="http://schemas.microsoft.com/office/drawing/2014/main" id="{8446D094-1040-BEEE-3892-AB2C5851E082}"/>
              </a:ext>
            </a:extLst>
          </p:cNvPr>
          <p:cNvSpPr>
            <a:spLocks noGrp="1"/>
          </p:cNvSpPr>
          <p:nvPr>
            <p:ph idx="1"/>
          </p:nvPr>
        </p:nvSpPr>
        <p:spPr>
          <a:xfrm>
            <a:off x="724828" y="1478066"/>
            <a:ext cx="10329251" cy="825867"/>
          </a:xfrm>
          <a:prstGeom prst="rect">
            <a:avLst/>
          </a:prstGeom>
        </p:spPr>
        <p:txBody>
          <a:bodyPr wrap="square">
            <a:spAutoFit/>
          </a:bodyPr>
          <a:lstStyle/>
          <a:p>
            <a:pPr>
              <a:buFont typeface="Wingdings" pitchFamily="2" charset="2"/>
              <a:buChar char="l"/>
            </a:pPr>
            <a:r>
              <a:rPr lang="en-US" altLang="zh-CN" dirty="0">
                <a:solidFill>
                  <a:srgbClr val="222222"/>
                </a:solidFill>
                <a:latin typeface="Arial" charset="0"/>
              </a:rPr>
              <a:t>A</a:t>
            </a:r>
            <a:r>
              <a:rPr lang="zh-CN" altLang="en-US" dirty="0">
                <a:solidFill>
                  <a:srgbClr val="222222"/>
                </a:solidFill>
                <a:latin typeface="Arial" charset="0"/>
              </a:rPr>
              <a:t> </a:t>
            </a:r>
            <a:r>
              <a:rPr lang="en-US" altLang="zh-CN" dirty="0">
                <a:solidFill>
                  <a:srgbClr val="222222"/>
                </a:solidFill>
                <a:latin typeface="Arial" charset="0"/>
              </a:rPr>
              <a:t>reward</a:t>
            </a:r>
            <a:r>
              <a:rPr lang="zh-CN" altLang="en-US" dirty="0">
                <a:solidFill>
                  <a:srgbClr val="222222"/>
                </a:solidFill>
                <a:latin typeface="Arial" charset="0"/>
              </a:rPr>
              <a:t> </a:t>
            </a:r>
            <a:r>
              <a:rPr lang="en-US" altLang="zh-CN" i="1" dirty="0">
                <a:solidFill>
                  <a:srgbClr val="222222"/>
                </a:solidFill>
                <a:latin typeface="Arial" charset="0"/>
              </a:rPr>
              <a:t>R</a:t>
            </a:r>
            <a:r>
              <a:rPr lang="en-US" altLang="zh-CN" i="1" baseline="-25000" dirty="0">
                <a:solidFill>
                  <a:srgbClr val="222222"/>
                </a:solidFill>
                <a:latin typeface="Arial" charset="0"/>
              </a:rPr>
              <a:t>t</a:t>
            </a:r>
            <a:r>
              <a:rPr lang="zh-CN" altLang="en-US" dirty="0">
                <a:solidFill>
                  <a:srgbClr val="222222"/>
                </a:solidFill>
                <a:latin typeface="Arial" charset="0"/>
              </a:rPr>
              <a:t> </a:t>
            </a:r>
            <a:r>
              <a:rPr lang="en-US" altLang="zh-CN" dirty="0">
                <a:solidFill>
                  <a:srgbClr val="222222"/>
                </a:solidFill>
                <a:latin typeface="Arial" charset="0"/>
              </a:rPr>
              <a:t>is</a:t>
            </a:r>
            <a:r>
              <a:rPr lang="zh-CN" altLang="en-US" dirty="0">
                <a:solidFill>
                  <a:srgbClr val="222222"/>
                </a:solidFill>
                <a:latin typeface="Arial" charset="0"/>
              </a:rPr>
              <a:t> </a:t>
            </a:r>
            <a:r>
              <a:rPr lang="en-US" altLang="zh-CN" dirty="0">
                <a:solidFill>
                  <a:srgbClr val="222222"/>
                </a:solidFill>
                <a:latin typeface="Arial" charset="0"/>
              </a:rPr>
              <a:t>a</a:t>
            </a:r>
            <a:r>
              <a:rPr lang="zh-CN" altLang="en-US" dirty="0">
                <a:solidFill>
                  <a:srgbClr val="222222"/>
                </a:solidFill>
                <a:latin typeface="Arial" charset="0"/>
              </a:rPr>
              <a:t> </a:t>
            </a:r>
            <a:r>
              <a:rPr lang="en-US" altLang="zh-CN" dirty="0">
                <a:solidFill>
                  <a:srgbClr val="222222"/>
                </a:solidFill>
                <a:latin typeface="Arial" charset="0"/>
              </a:rPr>
              <a:t>scalar</a:t>
            </a:r>
            <a:r>
              <a:rPr lang="zh-CN" altLang="en-US" dirty="0">
                <a:solidFill>
                  <a:srgbClr val="222222"/>
                </a:solidFill>
                <a:latin typeface="Arial" charset="0"/>
              </a:rPr>
              <a:t> </a:t>
            </a:r>
            <a:r>
              <a:rPr lang="en-US" altLang="zh-CN" dirty="0">
                <a:solidFill>
                  <a:srgbClr val="222222"/>
                </a:solidFill>
                <a:latin typeface="Arial" charset="0"/>
              </a:rPr>
              <a:t>feedback</a:t>
            </a:r>
            <a:r>
              <a:rPr lang="zh-CN" altLang="en-US" dirty="0">
                <a:solidFill>
                  <a:srgbClr val="222222"/>
                </a:solidFill>
                <a:latin typeface="Arial" charset="0"/>
              </a:rPr>
              <a:t> </a:t>
            </a:r>
            <a:r>
              <a:rPr lang="en-US" altLang="zh-CN" dirty="0">
                <a:solidFill>
                  <a:srgbClr val="222222"/>
                </a:solidFill>
                <a:latin typeface="Arial" charset="0"/>
              </a:rPr>
              <a:t>signal</a:t>
            </a:r>
          </a:p>
          <a:p>
            <a:pPr>
              <a:buFont typeface="Wingdings" pitchFamily="2" charset="2"/>
              <a:buChar char="l"/>
            </a:pPr>
            <a:r>
              <a:rPr lang="en-US" altLang="zh-CN" dirty="0">
                <a:solidFill>
                  <a:srgbClr val="222222"/>
                </a:solidFill>
                <a:latin typeface="Arial" charset="0"/>
              </a:rPr>
              <a:t>The</a:t>
            </a:r>
            <a:r>
              <a:rPr lang="zh-CN" altLang="en-US" dirty="0">
                <a:solidFill>
                  <a:srgbClr val="222222"/>
                </a:solidFill>
                <a:latin typeface="Arial" charset="0"/>
              </a:rPr>
              <a:t> </a:t>
            </a:r>
            <a:r>
              <a:rPr lang="en-US" altLang="zh-CN" dirty="0">
                <a:solidFill>
                  <a:srgbClr val="222222"/>
                </a:solidFill>
                <a:latin typeface="Arial" charset="0"/>
              </a:rPr>
              <a:t>agent’s</a:t>
            </a:r>
            <a:r>
              <a:rPr lang="zh-CN" altLang="en-US" dirty="0">
                <a:solidFill>
                  <a:srgbClr val="222222"/>
                </a:solidFill>
                <a:latin typeface="Arial" charset="0"/>
              </a:rPr>
              <a:t> </a:t>
            </a:r>
            <a:r>
              <a:rPr lang="en-US" altLang="zh-CN" dirty="0">
                <a:solidFill>
                  <a:srgbClr val="222222"/>
                </a:solidFill>
                <a:latin typeface="Arial" charset="0"/>
              </a:rPr>
              <a:t>job</a:t>
            </a:r>
            <a:r>
              <a:rPr lang="zh-CN" altLang="en-US" dirty="0">
                <a:solidFill>
                  <a:srgbClr val="222222"/>
                </a:solidFill>
                <a:latin typeface="Arial" charset="0"/>
              </a:rPr>
              <a:t> </a:t>
            </a:r>
            <a:r>
              <a:rPr lang="en-US" altLang="zh-CN" dirty="0">
                <a:solidFill>
                  <a:srgbClr val="222222"/>
                </a:solidFill>
                <a:latin typeface="Arial" charset="0"/>
              </a:rPr>
              <a:t>is</a:t>
            </a:r>
            <a:r>
              <a:rPr lang="zh-CN" altLang="en-US" dirty="0">
                <a:solidFill>
                  <a:srgbClr val="222222"/>
                </a:solidFill>
                <a:latin typeface="Arial" charset="0"/>
              </a:rPr>
              <a:t> </a:t>
            </a:r>
            <a:r>
              <a:rPr lang="en-US" altLang="zh-CN" dirty="0">
                <a:solidFill>
                  <a:srgbClr val="222222"/>
                </a:solidFill>
                <a:latin typeface="Arial" charset="0"/>
              </a:rPr>
              <a:t>to</a:t>
            </a:r>
            <a:r>
              <a:rPr lang="zh-CN" altLang="en-US" dirty="0">
                <a:solidFill>
                  <a:srgbClr val="222222"/>
                </a:solidFill>
                <a:latin typeface="Arial" charset="0"/>
              </a:rPr>
              <a:t> </a:t>
            </a:r>
            <a:r>
              <a:rPr lang="en-US" altLang="zh-CN" dirty="0">
                <a:solidFill>
                  <a:srgbClr val="222222"/>
                </a:solidFill>
                <a:latin typeface="Arial" charset="0"/>
              </a:rPr>
              <a:t>maximize</a:t>
            </a:r>
            <a:r>
              <a:rPr lang="zh-CN" altLang="en-US" dirty="0">
                <a:solidFill>
                  <a:srgbClr val="222222"/>
                </a:solidFill>
                <a:latin typeface="Arial" charset="0"/>
              </a:rPr>
              <a:t> </a:t>
            </a:r>
            <a:r>
              <a:rPr lang="en-US" altLang="zh-CN" dirty="0">
                <a:solidFill>
                  <a:srgbClr val="222222"/>
                </a:solidFill>
                <a:latin typeface="Arial" charset="0"/>
              </a:rPr>
              <a:t>cumulative</a:t>
            </a:r>
            <a:r>
              <a:rPr lang="zh-CN" altLang="en-US" dirty="0">
                <a:solidFill>
                  <a:srgbClr val="222222"/>
                </a:solidFill>
                <a:latin typeface="Arial" charset="0"/>
              </a:rPr>
              <a:t> </a:t>
            </a:r>
            <a:r>
              <a:rPr lang="en-US" altLang="zh-CN" dirty="0">
                <a:solidFill>
                  <a:srgbClr val="222222"/>
                </a:solidFill>
                <a:latin typeface="Arial" charset="0"/>
              </a:rPr>
              <a:t>reward</a:t>
            </a:r>
            <a:endParaRPr lang="zh-CN" altLang="en-US" dirty="0"/>
          </a:p>
        </p:txBody>
      </p:sp>
      <p:pic>
        <p:nvPicPr>
          <p:cNvPr id="14" name="图片 13">
            <a:extLst>
              <a:ext uri="{FF2B5EF4-FFF2-40B4-BE49-F238E27FC236}">
                <a16:creationId xmlns:a16="http://schemas.microsoft.com/office/drawing/2014/main" id="{F7AA1ACD-DC15-0B0B-75BE-3D2EF92235A4}"/>
              </a:ext>
            </a:extLst>
          </p:cNvPr>
          <p:cNvPicPr>
            <a:picLocks noChangeAspect="1"/>
          </p:cNvPicPr>
          <p:nvPr/>
        </p:nvPicPr>
        <p:blipFill>
          <a:blip r:embed="rId3"/>
          <a:stretch>
            <a:fillRect/>
          </a:stretch>
        </p:blipFill>
        <p:spPr>
          <a:xfrm>
            <a:off x="8125460" y="2231694"/>
            <a:ext cx="3885650" cy="3700619"/>
          </a:xfrm>
          <a:prstGeom prst="rect">
            <a:avLst/>
          </a:prstGeom>
        </p:spPr>
      </p:pic>
      <p:sp>
        <p:nvSpPr>
          <p:cNvPr id="12" name="圆角矩形 11">
            <a:extLst>
              <a:ext uri="{FF2B5EF4-FFF2-40B4-BE49-F238E27FC236}">
                <a16:creationId xmlns:a16="http://schemas.microsoft.com/office/drawing/2014/main" id="{19935116-FFE4-7BEF-2088-04108B698C8B}"/>
              </a:ext>
            </a:extLst>
          </p:cNvPr>
          <p:cNvSpPr/>
          <p:nvPr/>
        </p:nvSpPr>
        <p:spPr>
          <a:xfrm>
            <a:off x="724828" y="2493497"/>
            <a:ext cx="8210139" cy="812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Reward</a:t>
            </a:r>
            <a:r>
              <a:rPr kumimoji="1" lang="zh-CN" altLang="en-US" dirty="0">
                <a:solidFill>
                  <a:srgbClr val="FF0000"/>
                </a:solidFill>
              </a:rPr>
              <a:t> </a:t>
            </a:r>
            <a:r>
              <a:rPr kumimoji="1" lang="en-US" altLang="zh-CN" dirty="0">
                <a:solidFill>
                  <a:srgbClr val="FF0000"/>
                </a:solidFill>
              </a:rPr>
              <a:t>Hypothesis</a:t>
            </a:r>
          </a:p>
          <a:p>
            <a:pPr algn="ctr"/>
            <a:r>
              <a:rPr kumimoji="1" lang="en-US" altLang="zh-CN" dirty="0">
                <a:solidFill>
                  <a:schemeClr val="tx1"/>
                </a:solidFill>
              </a:rPr>
              <a:t>All</a:t>
            </a:r>
            <a:r>
              <a:rPr kumimoji="1" lang="zh-CN" altLang="en-US" dirty="0">
                <a:solidFill>
                  <a:schemeClr val="tx1"/>
                </a:solidFill>
              </a:rPr>
              <a:t> </a:t>
            </a:r>
            <a:r>
              <a:rPr kumimoji="1" lang="en-US" altLang="zh-CN" dirty="0">
                <a:solidFill>
                  <a:schemeClr val="tx1"/>
                </a:solidFill>
              </a:rPr>
              <a:t>goals</a:t>
            </a:r>
            <a:r>
              <a:rPr kumimoji="1" lang="zh-CN" altLang="en-US" dirty="0">
                <a:solidFill>
                  <a:schemeClr val="tx1"/>
                </a:solidFill>
              </a:rPr>
              <a:t> </a:t>
            </a:r>
            <a:r>
              <a:rPr kumimoji="1" lang="en-US" altLang="zh-CN" dirty="0">
                <a:solidFill>
                  <a:schemeClr val="tx1"/>
                </a:solidFill>
              </a:rPr>
              <a:t>can</a:t>
            </a:r>
            <a:r>
              <a:rPr kumimoji="1" lang="zh-CN" altLang="en-US" dirty="0">
                <a:solidFill>
                  <a:schemeClr val="tx1"/>
                </a:solidFill>
              </a:rPr>
              <a:t> </a:t>
            </a:r>
            <a:r>
              <a:rPr kumimoji="1" lang="en-US" altLang="zh-CN" dirty="0">
                <a:solidFill>
                  <a:schemeClr val="tx1"/>
                </a:solidFill>
              </a:rPr>
              <a:t>be</a:t>
            </a:r>
            <a:r>
              <a:rPr kumimoji="1" lang="zh-CN" altLang="en-US" dirty="0">
                <a:solidFill>
                  <a:schemeClr val="tx1"/>
                </a:solidFill>
              </a:rPr>
              <a:t> </a:t>
            </a:r>
            <a:r>
              <a:rPr kumimoji="1" lang="en-US" altLang="zh-CN" dirty="0">
                <a:solidFill>
                  <a:schemeClr val="tx1"/>
                </a:solidFill>
              </a:rPr>
              <a:t>described</a:t>
            </a:r>
            <a:r>
              <a:rPr kumimoji="1" lang="zh-CN" altLang="en-US" dirty="0">
                <a:solidFill>
                  <a:schemeClr val="tx1"/>
                </a:solidFill>
              </a:rPr>
              <a:t> </a:t>
            </a:r>
            <a:r>
              <a:rPr kumimoji="1" lang="en-US" altLang="zh-CN" dirty="0">
                <a:solidFill>
                  <a:schemeClr val="tx1"/>
                </a:solidFill>
              </a:rPr>
              <a:t>by</a:t>
            </a:r>
            <a:r>
              <a:rPr kumimoji="1" lang="zh-CN" altLang="en-US" dirty="0">
                <a:solidFill>
                  <a:schemeClr val="tx1"/>
                </a:solidFill>
              </a:rPr>
              <a:t> </a:t>
            </a:r>
            <a:r>
              <a:rPr kumimoji="1" lang="en-US" altLang="zh-CN" dirty="0">
                <a:solidFill>
                  <a:schemeClr val="tx1"/>
                </a:solidFill>
              </a:rPr>
              <a:t>the</a:t>
            </a:r>
            <a:r>
              <a:rPr kumimoji="1" lang="zh-CN" altLang="en-US" dirty="0">
                <a:solidFill>
                  <a:schemeClr val="tx1"/>
                </a:solidFill>
              </a:rPr>
              <a:t> </a:t>
            </a:r>
            <a:r>
              <a:rPr kumimoji="1" lang="en-US" altLang="zh-CN" dirty="0">
                <a:solidFill>
                  <a:schemeClr val="tx1"/>
                </a:solidFill>
              </a:rPr>
              <a:t>maximization</a:t>
            </a:r>
            <a:r>
              <a:rPr kumimoji="1" lang="zh-CN" altLang="en-US" dirty="0">
                <a:solidFill>
                  <a:schemeClr val="tx1"/>
                </a:solidFill>
              </a:rPr>
              <a:t> </a:t>
            </a:r>
            <a:r>
              <a:rPr kumimoji="1" lang="en-US" altLang="zh-CN" dirty="0">
                <a:solidFill>
                  <a:schemeClr val="tx1"/>
                </a:solidFill>
              </a:rPr>
              <a:t>of</a:t>
            </a:r>
            <a:r>
              <a:rPr kumimoji="1" lang="zh-CN" altLang="en-US" dirty="0">
                <a:solidFill>
                  <a:schemeClr val="tx1"/>
                </a:solidFill>
              </a:rPr>
              <a:t> </a:t>
            </a:r>
            <a:r>
              <a:rPr kumimoji="1" lang="en-US" altLang="zh-CN" dirty="0">
                <a:solidFill>
                  <a:schemeClr val="tx1"/>
                </a:solidFill>
              </a:rPr>
              <a:t>expected</a:t>
            </a:r>
            <a:r>
              <a:rPr kumimoji="1" lang="zh-CN" altLang="en-US" dirty="0">
                <a:solidFill>
                  <a:schemeClr val="tx1"/>
                </a:solidFill>
              </a:rPr>
              <a:t> </a:t>
            </a:r>
            <a:r>
              <a:rPr kumimoji="1" lang="en-US" altLang="zh-CN" dirty="0">
                <a:solidFill>
                  <a:schemeClr val="tx1"/>
                </a:solidFill>
              </a:rPr>
              <a:t>cumulative</a:t>
            </a:r>
            <a:r>
              <a:rPr kumimoji="1" lang="zh-CN" altLang="en-US" dirty="0">
                <a:solidFill>
                  <a:schemeClr val="tx1"/>
                </a:solidFill>
              </a:rPr>
              <a:t> </a:t>
            </a:r>
            <a:r>
              <a:rPr kumimoji="1" lang="en-US" altLang="zh-CN" dirty="0">
                <a:solidFill>
                  <a:schemeClr val="tx1"/>
                </a:solidFill>
              </a:rPr>
              <a:t>reward</a:t>
            </a:r>
            <a:endParaRPr kumimoji="1" lang="zh-CN" altLang="en-US" dirty="0">
              <a:solidFill>
                <a:schemeClr val="tx1"/>
              </a:solidFill>
            </a:endParaRPr>
          </a:p>
        </p:txBody>
      </p:sp>
      <p:pic>
        <p:nvPicPr>
          <p:cNvPr id="15" name="图片 14">
            <a:extLst>
              <a:ext uri="{FF2B5EF4-FFF2-40B4-BE49-F238E27FC236}">
                <a16:creationId xmlns:a16="http://schemas.microsoft.com/office/drawing/2014/main" id="{42904530-FBC5-4442-F3B9-25FCB9E28725}"/>
              </a:ext>
            </a:extLst>
          </p:cNvPr>
          <p:cNvPicPr>
            <a:picLocks noChangeAspect="1"/>
          </p:cNvPicPr>
          <p:nvPr/>
        </p:nvPicPr>
        <p:blipFill>
          <a:blip r:embed="rId4"/>
          <a:stretch>
            <a:fillRect/>
          </a:stretch>
        </p:blipFill>
        <p:spPr>
          <a:xfrm>
            <a:off x="724828" y="3532051"/>
            <a:ext cx="6721917" cy="2416640"/>
          </a:xfrm>
          <a:prstGeom prst="rect">
            <a:avLst/>
          </a:prstGeom>
        </p:spPr>
      </p:pic>
      <p:sp>
        <p:nvSpPr>
          <p:cNvPr id="3" name="文本框 2">
            <a:extLst>
              <a:ext uri="{FF2B5EF4-FFF2-40B4-BE49-F238E27FC236}">
                <a16:creationId xmlns:a16="http://schemas.microsoft.com/office/drawing/2014/main" id="{C5B0EC9C-F6C1-6C5A-C99A-ADE572229C3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24639608-65FE-3C2A-1DE1-A8570B913F6C}"/>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877ABDAD-4318-2A9B-11D8-9BBAE04A1D6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9367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From System 1 to System 2</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sz="1400" dirty="0">
                <a:solidFill>
                  <a:prstClr val="black"/>
                </a:solidFill>
                <a:latin typeface="Calibri" panose="020F0502020204030204"/>
                <a:ea typeface="宋体" panose="02010600030101010101" pitchFamily="2" charset="-122"/>
              </a:rPr>
              <a:t>卡尼曼</a:t>
            </a:r>
            <a:r>
              <a:rPr lang="zh-CN" altLang="en-US" sz="1400" dirty="0">
                <a:solidFill>
                  <a:prstClr val="black"/>
                </a:solidFill>
                <a:latin typeface="Calibri" panose="020F0502020204030204"/>
                <a:ea typeface="宋体" panose="02010600030101010101" pitchFamily="2" charset="-122"/>
              </a:rPr>
              <a:t>：思考，快与慢，中信出版社</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Picture 6" descr="ChatGPT细说从头(十四)：思维链- 知乎">
            <a:extLst>
              <a:ext uri="{FF2B5EF4-FFF2-40B4-BE49-F238E27FC236}">
                <a16:creationId xmlns:a16="http://schemas.microsoft.com/office/drawing/2014/main" id="{5E73121A-BC2A-7BBA-79F1-52A26B37AA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5912" y="1308554"/>
            <a:ext cx="6246428" cy="4489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思考，快与慢| 产品经理导航">
            <a:extLst>
              <a:ext uri="{FF2B5EF4-FFF2-40B4-BE49-F238E27FC236}">
                <a16:creationId xmlns:a16="http://schemas.microsoft.com/office/drawing/2014/main" id="{4445C594-FA62-A4A8-1DA6-5C9BCDB76E2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15620" y="1082800"/>
            <a:ext cx="3502076" cy="466943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F2A0871-347D-C532-473A-812D2DCDFF8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4EAAF7DA-4796-7636-1014-12BE5C76EA9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7599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Self awareness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/pdf/2204.07184.pdf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Picture 2" descr="World models — a reinforcement learning story | by Robert Moni | Medium">
            <a:extLst>
              <a:ext uri="{FF2B5EF4-FFF2-40B4-BE49-F238E27FC236}">
                <a16:creationId xmlns:a16="http://schemas.microsoft.com/office/drawing/2014/main" id="{63F2B8F6-EAAF-E756-4BBF-47F23CD8A9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19671" y="1521349"/>
            <a:ext cx="5558812" cy="3940424"/>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a:extLst>
              <a:ext uri="{FF2B5EF4-FFF2-40B4-BE49-F238E27FC236}">
                <a16:creationId xmlns:a16="http://schemas.microsoft.com/office/drawing/2014/main" id="{D0E5445A-79AC-4942-CD2D-250FA4842D21}"/>
              </a:ext>
            </a:extLst>
          </p:cNvPr>
          <p:cNvSpPr/>
          <p:nvPr/>
        </p:nvSpPr>
        <p:spPr>
          <a:xfrm>
            <a:off x="5986823" y="4201086"/>
            <a:ext cx="1424066" cy="494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Dynamic</a:t>
            </a:r>
            <a:r>
              <a:rPr kumimoji="1" lang="zh-CN" altLang="en-US" dirty="0">
                <a:ln w="0"/>
                <a:solidFill>
                  <a:schemeClr val="tx1"/>
                </a:solidFill>
                <a:effectLst>
                  <a:outerShdw blurRad="38100" dist="19050" dir="2700000" algn="tl" rotWithShape="0">
                    <a:schemeClr val="dk1">
                      <a:alpha val="40000"/>
                    </a:schemeClr>
                  </a:outerShdw>
                </a:effectLst>
              </a:rPr>
              <a:t> </a:t>
            </a:r>
            <a:r>
              <a:rPr kumimoji="1" lang="en-US" altLang="zh-CN" dirty="0">
                <a:ln w="0"/>
                <a:solidFill>
                  <a:schemeClr val="tx1"/>
                </a:solidFill>
                <a:effectLst>
                  <a:outerShdw blurRad="38100" dist="19050" dir="2700000" algn="tl" rotWithShape="0">
                    <a:schemeClr val="dk1">
                      <a:alpha val="40000"/>
                    </a:schemeClr>
                  </a:outerShdw>
                </a:effectLst>
              </a:rPr>
              <a:t>Attention</a:t>
            </a:r>
            <a:endParaRPr kumimoji="1" lang="zh-CN" altLang="en-US" dirty="0">
              <a:ln w="0"/>
              <a:solidFill>
                <a:schemeClr val="tx1"/>
              </a:solidFill>
              <a:effectLst>
                <a:outerShdw blurRad="38100" dist="19050" dir="2700000" algn="tl" rotWithShape="0">
                  <a:schemeClr val="dk1">
                    <a:alpha val="40000"/>
                  </a:schemeClr>
                </a:outerShdw>
              </a:effectLst>
            </a:endParaRPr>
          </a:p>
        </p:txBody>
      </p:sp>
      <p:cxnSp>
        <p:nvCxnSpPr>
          <p:cNvPr id="9" name="直线箭头连接符 8">
            <a:extLst>
              <a:ext uri="{FF2B5EF4-FFF2-40B4-BE49-F238E27FC236}">
                <a16:creationId xmlns:a16="http://schemas.microsoft.com/office/drawing/2014/main" id="{89D3DEE8-4274-1FDC-FA92-49DD6B9DD7A8}"/>
              </a:ext>
            </a:extLst>
          </p:cNvPr>
          <p:cNvCxnSpPr>
            <a:endCxn id="5" idx="3"/>
          </p:cNvCxnSpPr>
          <p:nvPr/>
        </p:nvCxnSpPr>
        <p:spPr>
          <a:xfrm flipH="1">
            <a:off x="7410889" y="4448423"/>
            <a:ext cx="29980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任意形状 13">
            <a:extLst>
              <a:ext uri="{FF2B5EF4-FFF2-40B4-BE49-F238E27FC236}">
                <a16:creationId xmlns:a16="http://schemas.microsoft.com/office/drawing/2014/main" id="{E6E122D5-44F8-4607-BAE4-65FC56B60768}"/>
              </a:ext>
            </a:extLst>
          </p:cNvPr>
          <p:cNvSpPr/>
          <p:nvPr/>
        </p:nvSpPr>
        <p:spPr>
          <a:xfrm>
            <a:off x="7820852" y="3811898"/>
            <a:ext cx="465272" cy="254277"/>
          </a:xfrm>
          <a:custGeom>
            <a:avLst/>
            <a:gdLst>
              <a:gd name="connsiteX0" fmla="*/ 414496 w 465272"/>
              <a:gd name="connsiteY0" fmla="*/ 224296 h 254277"/>
              <a:gd name="connsiteX1" fmla="*/ 429486 w 465272"/>
              <a:gd name="connsiteY1" fmla="*/ 14434 h 254277"/>
              <a:gd name="connsiteX2" fmla="*/ 9762 w 465272"/>
              <a:gd name="connsiteY2" fmla="*/ 44414 h 254277"/>
              <a:gd name="connsiteX3" fmla="*/ 174653 w 465272"/>
              <a:gd name="connsiteY3" fmla="*/ 254277 h 254277"/>
            </a:gdLst>
            <a:ahLst/>
            <a:cxnLst>
              <a:cxn ang="0">
                <a:pos x="connsiteX0" y="connsiteY0"/>
              </a:cxn>
              <a:cxn ang="0">
                <a:pos x="connsiteX1" y="connsiteY1"/>
              </a:cxn>
              <a:cxn ang="0">
                <a:pos x="connsiteX2" y="connsiteY2"/>
              </a:cxn>
              <a:cxn ang="0">
                <a:pos x="connsiteX3" y="connsiteY3"/>
              </a:cxn>
            </a:cxnLst>
            <a:rect l="l" t="t" r="r" b="b"/>
            <a:pathLst>
              <a:path w="465272" h="254277">
                <a:moveTo>
                  <a:pt x="414496" y="224296"/>
                </a:moveTo>
                <a:cubicBezTo>
                  <a:pt x="455719" y="134355"/>
                  <a:pt x="496942" y="44414"/>
                  <a:pt x="429486" y="14434"/>
                </a:cubicBezTo>
                <a:cubicBezTo>
                  <a:pt x="362030" y="-15546"/>
                  <a:pt x="52234" y="4440"/>
                  <a:pt x="9762" y="44414"/>
                </a:cubicBezTo>
                <a:cubicBezTo>
                  <a:pt x="-32710" y="84388"/>
                  <a:pt x="70971" y="169332"/>
                  <a:pt x="174653" y="254277"/>
                </a:cubicBezTo>
              </a:path>
            </a:pathLst>
          </a:custGeom>
          <a:noFill/>
          <a:ln w="25400">
            <a:solidFill>
              <a:srgbClr val="0070C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384BDE53-1F08-1B55-B00B-FE47BDB4BA5C}"/>
              </a:ext>
            </a:extLst>
          </p:cNvPr>
          <p:cNvSpPr/>
          <p:nvPr/>
        </p:nvSpPr>
        <p:spPr>
          <a:xfrm>
            <a:off x="7021145" y="3976234"/>
            <a:ext cx="854439" cy="179882"/>
          </a:xfrm>
          <a:custGeom>
            <a:avLst/>
            <a:gdLst>
              <a:gd name="connsiteX0" fmla="*/ 0 w 854439"/>
              <a:gd name="connsiteY0" fmla="*/ 179882 h 179882"/>
              <a:gd name="connsiteX1" fmla="*/ 509665 w 854439"/>
              <a:gd name="connsiteY1" fmla="*/ 29980 h 179882"/>
              <a:gd name="connsiteX2" fmla="*/ 854439 w 854439"/>
              <a:gd name="connsiteY2" fmla="*/ 0 h 179882"/>
            </a:gdLst>
            <a:ahLst/>
            <a:cxnLst>
              <a:cxn ang="0">
                <a:pos x="connsiteX0" y="connsiteY0"/>
              </a:cxn>
              <a:cxn ang="0">
                <a:pos x="connsiteX1" y="connsiteY1"/>
              </a:cxn>
              <a:cxn ang="0">
                <a:pos x="connsiteX2" y="connsiteY2"/>
              </a:cxn>
            </a:cxnLst>
            <a:rect l="l" t="t" r="r" b="b"/>
            <a:pathLst>
              <a:path w="854439" h="179882">
                <a:moveTo>
                  <a:pt x="0" y="179882"/>
                </a:moveTo>
                <a:cubicBezTo>
                  <a:pt x="183629" y="119921"/>
                  <a:pt x="367259" y="59960"/>
                  <a:pt x="509665" y="29980"/>
                </a:cubicBezTo>
                <a:cubicBezTo>
                  <a:pt x="652071" y="0"/>
                  <a:pt x="753255" y="0"/>
                  <a:pt x="854439" y="0"/>
                </a:cubicBezTo>
              </a:path>
            </a:pathLst>
          </a:custGeom>
          <a:noFill/>
          <a:ln w="254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39C83E8B-5A15-553D-269B-000437B9B318}"/>
              </a:ext>
            </a:extLst>
          </p:cNvPr>
          <p:cNvSpPr/>
          <p:nvPr/>
        </p:nvSpPr>
        <p:spPr>
          <a:xfrm>
            <a:off x="7283472" y="3641705"/>
            <a:ext cx="1191719" cy="392935"/>
          </a:xfrm>
          <a:custGeom>
            <a:avLst/>
            <a:gdLst>
              <a:gd name="connsiteX0" fmla="*/ 0 w 854439"/>
              <a:gd name="connsiteY0" fmla="*/ 179882 h 179882"/>
              <a:gd name="connsiteX1" fmla="*/ 509665 w 854439"/>
              <a:gd name="connsiteY1" fmla="*/ 29980 h 179882"/>
              <a:gd name="connsiteX2" fmla="*/ 854439 w 854439"/>
              <a:gd name="connsiteY2" fmla="*/ 0 h 179882"/>
            </a:gdLst>
            <a:ahLst/>
            <a:cxnLst>
              <a:cxn ang="0">
                <a:pos x="connsiteX0" y="connsiteY0"/>
              </a:cxn>
              <a:cxn ang="0">
                <a:pos x="connsiteX1" y="connsiteY1"/>
              </a:cxn>
              <a:cxn ang="0">
                <a:pos x="connsiteX2" y="connsiteY2"/>
              </a:cxn>
            </a:cxnLst>
            <a:rect l="l" t="t" r="r" b="b"/>
            <a:pathLst>
              <a:path w="854439" h="179882">
                <a:moveTo>
                  <a:pt x="0" y="179882"/>
                </a:moveTo>
                <a:cubicBezTo>
                  <a:pt x="183629" y="119921"/>
                  <a:pt x="367259" y="59960"/>
                  <a:pt x="509665" y="29980"/>
                </a:cubicBezTo>
                <a:cubicBezTo>
                  <a:pt x="652071" y="0"/>
                  <a:pt x="753255" y="0"/>
                  <a:pt x="854439" y="0"/>
                </a:cubicBezTo>
              </a:path>
            </a:pathLst>
          </a:custGeom>
          <a:noFill/>
          <a:ln w="254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122" name="Picture 2" descr="Self-Observation - Elite Man Magazine">
            <a:extLst>
              <a:ext uri="{FF2B5EF4-FFF2-40B4-BE49-F238E27FC236}">
                <a16:creationId xmlns:a16="http://schemas.microsoft.com/office/drawing/2014/main" id="{707F8360-F7FF-AB3F-5C65-4BF8B9BF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093" y="1703463"/>
            <a:ext cx="3353217" cy="396049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EBA8D46-BBC5-7606-21B8-1A77C0A0398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C54C649-A65D-5097-03B9-E2BE4905594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965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Consciousness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Machine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/pdf/cs/0309048.pdf</a:t>
            </a:r>
            <a:endParaRPr lang="zh-CN" altLang="en-US" sz="1400" dirty="0">
              <a:latin typeface="微软雅黑" panose="020B0503020204020204" pitchFamily="34" charset="-122"/>
              <a:ea typeface="微软雅黑" panose="020B0503020204020204" pitchFamily="34" charset="-122"/>
            </a:endParaRPr>
          </a:p>
        </p:txBody>
      </p:sp>
      <p:pic>
        <p:nvPicPr>
          <p:cNvPr id="2" name="Picture 2" descr="GOEDEL MACHINE HOME PAGE">
            <a:extLst>
              <a:ext uri="{FF2B5EF4-FFF2-40B4-BE49-F238E27FC236}">
                <a16:creationId xmlns:a16="http://schemas.microsoft.com/office/drawing/2014/main" id="{36F4EA6F-467A-C6F8-2AD2-243F3333AE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50471" y="1368702"/>
            <a:ext cx="2754369" cy="411868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945FD57-F16F-FAEC-2E70-2CD0910E0C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6555" y="1266610"/>
            <a:ext cx="4521065" cy="4533418"/>
          </a:xfrm>
          <a:prstGeom prst="rect">
            <a:avLst/>
          </a:prstGeom>
        </p:spPr>
      </p:pic>
      <p:pic>
        <p:nvPicPr>
          <p:cNvPr id="4" name="图片 3">
            <a:extLst>
              <a:ext uri="{FF2B5EF4-FFF2-40B4-BE49-F238E27FC236}">
                <a16:creationId xmlns:a16="http://schemas.microsoft.com/office/drawing/2014/main" id="{5080A516-15AF-C485-53DC-9FA869EB87A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830B65AE-9D3E-E214-91A6-0CB9A7C5872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05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Simplify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Markov</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Decision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Process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5AB604FF-34DA-230E-C4FC-2C60D7704A0C}"/>
              </a:ext>
            </a:extLst>
          </p:cNvPr>
          <p:cNvPicPr>
            <a:picLocks noChangeAspect="1"/>
          </p:cNvPicPr>
          <p:nvPr/>
        </p:nvPicPr>
        <p:blipFill>
          <a:blip r:embed="rId3"/>
          <a:stretch>
            <a:fillRect/>
          </a:stretch>
        </p:blipFill>
        <p:spPr>
          <a:xfrm>
            <a:off x="341626" y="1087753"/>
            <a:ext cx="8047412" cy="5775201"/>
          </a:xfrm>
          <a:prstGeom prst="rect">
            <a:avLst/>
          </a:prstGeom>
        </p:spPr>
      </p:pic>
      <p:pic>
        <p:nvPicPr>
          <p:cNvPr id="25" name="图片 24">
            <a:extLst>
              <a:ext uri="{FF2B5EF4-FFF2-40B4-BE49-F238E27FC236}">
                <a16:creationId xmlns:a16="http://schemas.microsoft.com/office/drawing/2014/main" id="{8CF43D95-6CCA-E9F3-4065-F9CA5E300E80}"/>
              </a:ext>
            </a:extLst>
          </p:cNvPr>
          <p:cNvPicPr>
            <a:picLocks noChangeAspect="1"/>
          </p:cNvPicPr>
          <p:nvPr/>
        </p:nvPicPr>
        <p:blipFill>
          <a:blip r:embed="rId4"/>
          <a:stretch>
            <a:fillRect/>
          </a:stretch>
        </p:blipFill>
        <p:spPr>
          <a:xfrm>
            <a:off x="8821038" y="190669"/>
            <a:ext cx="3199645" cy="2845702"/>
          </a:xfrm>
          <a:prstGeom prst="rect">
            <a:avLst/>
          </a:prstGeom>
        </p:spPr>
      </p:pic>
      <p:sp>
        <p:nvSpPr>
          <p:cNvPr id="2" name="CustomShape 2">
            <a:extLst>
              <a:ext uri="{FF2B5EF4-FFF2-40B4-BE49-F238E27FC236}">
                <a16:creationId xmlns:a16="http://schemas.microsoft.com/office/drawing/2014/main" id="{B69951FD-F4BC-03B8-CBA2-932530EB102A}"/>
              </a:ext>
            </a:extLst>
          </p:cNvPr>
          <p:cNvSpPr/>
          <p:nvPr/>
        </p:nvSpPr>
        <p:spPr>
          <a:xfrm>
            <a:off x="8640093" y="3180371"/>
            <a:ext cx="3600000" cy="3528000"/>
          </a:xfrm>
          <a:prstGeom prst="rect">
            <a:avLst/>
          </a:prstGeom>
          <a:solidFill>
            <a:srgbClr val="FFFFFF"/>
          </a:solidFill>
          <a:ln>
            <a:solidFill>
              <a:srgbClr val="3465A4"/>
            </a:solidFill>
          </a:ln>
        </p:spPr>
        <p:txBody>
          <a:bodyPr/>
          <a:lstStyle/>
          <a:p>
            <a:endParaRPr lang="zh-CN" altLang="en-US"/>
          </a:p>
        </p:txBody>
      </p:sp>
      <p:sp>
        <p:nvSpPr>
          <p:cNvPr id="4" name="CustomShape 3">
            <a:extLst>
              <a:ext uri="{FF2B5EF4-FFF2-40B4-BE49-F238E27FC236}">
                <a16:creationId xmlns:a16="http://schemas.microsoft.com/office/drawing/2014/main" id="{1525AAA6-75E4-B518-55DB-FF7D84611BF7}"/>
              </a:ext>
            </a:extLst>
          </p:cNvPr>
          <p:cNvSpPr/>
          <p:nvPr/>
        </p:nvSpPr>
        <p:spPr>
          <a:xfrm>
            <a:off x="9504093" y="3180371"/>
            <a:ext cx="2736000" cy="936000"/>
          </a:xfrm>
          <a:prstGeom prst="rect">
            <a:avLst/>
          </a:prstGeom>
          <a:solidFill>
            <a:srgbClr val="729FCF"/>
          </a:solidFill>
          <a:ln>
            <a:solidFill>
              <a:srgbClr val="3465A4"/>
            </a:solidFill>
          </a:ln>
        </p:spPr>
        <p:txBody>
          <a:bodyPr/>
          <a:lstStyle/>
          <a:p>
            <a:endParaRPr lang="zh-CN" altLang="en-US"/>
          </a:p>
        </p:txBody>
      </p:sp>
      <p:sp>
        <p:nvSpPr>
          <p:cNvPr id="9" name="CustomShape 4">
            <a:extLst>
              <a:ext uri="{FF2B5EF4-FFF2-40B4-BE49-F238E27FC236}">
                <a16:creationId xmlns:a16="http://schemas.microsoft.com/office/drawing/2014/main" id="{623D749B-7CE8-0AB5-DB14-072BF1AF0387}"/>
              </a:ext>
            </a:extLst>
          </p:cNvPr>
          <p:cNvSpPr/>
          <p:nvPr/>
        </p:nvSpPr>
        <p:spPr>
          <a:xfrm>
            <a:off x="8640093" y="4548371"/>
            <a:ext cx="720000" cy="2160000"/>
          </a:xfrm>
          <a:prstGeom prst="rect">
            <a:avLst/>
          </a:prstGeom>
          <a:solidFill>
            <a:srgbClr val="729FCF"/>
          </a:solidFill>
          <a:ln>
            <a:solidFill>
              <a:srgbClr val="3465A4"/>
            </a:solidFill>
          </a:ln>
        </p:spPr>
        <p:txBody>
          <a:bodyPr/>
          <a:lstStyle/>
          <a:p>
            <a:endParaRPr lang="zh-CN" altLang="en-US"/>
          </a:p>
        </p:txBody>
      </p:sp>
      <p:sp>
        <p:nvSpPr>
          <p:cNvPr id="10" name="CustomShape 5">
            <a:extLst>
              <a:ext uri="{FF2B5EF4-FFF2-40B4-BE49-F238E27FC236}">
                <a16:creationId xmlns:a16="http://schemas.microsoft.com/office/drawing/2014/main" id="{C612E60B-5056-58D1-AA90-27FB13317C38}"/>
              </a:ext>
            </a:extLst>
          </p:cNvPr>
          <p:cNvSpPr/>
          <p:nvPr/>
        </p:nvSpPr>
        <p:spPr>
          <a:xfrm>
            <a:off x="10008093" y="4548371"/>
            <a:ext cx="1656000" cy="576000"/>
          </a:xfrm>
          <a:prstGeom prst="rect">
            <a:avLst/>
          </a:prstGeom>
          <a:solidFill>
            <a:srgbClr val="729FCF"/>
          </a:solidFill>
          <a:ln>
            <a:solidFill>
              <a:srgbClr val="3465A4"/>
            </a:solidFill>
          </a:ln>
        </p:spPr>
        <p:txBody>
          <a:bodyPr/>
          <a:lstStyle/>
          <a:p>
            <a:endParaRPr lang="zh-CN" altLang="en-US"/>
          </a:p>
        </p:txBody>
      </p:sp>
      <p:sp>
        <p:nvSpPr>
          <p:cNvPr id="11" name="CustomShape 6">
            <a:extLst>
              <a:ext uri="{FF2B5EF4-FFF2-40B4-BE49-F238E27FC236}">
                <a16:creationId xmlns:a16="http://schemas.microsoft.com/office/drawing/2014/main" id="{88CC5834-5866-3E6B-50E9-EEEA5DC789B9}"/>
              </a:ext>
            </a:extLst>
          </p:cNvPr>
          <p:cNvSpPr/>
          <p:nvPr/>
        </p:nvSpPr>
        <p:spPr>
          <a:xfrm>
            <a:off x="10008093" y="5124371"/>
            <a:ext cx="648000" cy="1584000"/>
          </a:xfrm>
          <a:prstGeom prst="rect">
            <a:avLst/>
          </a:prstGeom>
          <a:solidFill>
            <a:srgbClr val="729FCF"/>
          </a:solidFill>
          <a:ln>
            <a:solidFill>
              <a:srgbClr val="3465A4"/>
            </a:solidFill>
          </a:ln>
        </p:spPr>
        <p:txBody>
          <a:bodyPr/>
          <a:lstStyle/>
          <a:p>
            <a:endParaRPr lang="zh-CN" altLang="en-US"/>
          </a:p>
        </p:txBody>
      </p:sp>
      <p:sp>
        <p:nvSpPr>
          <p:cNvPr id="12" name="CustomShape 8">
            <a:extLst>
              <a:ext uri="{FF2B5EF4-FFF2-40B4-BE49-F238E27FC236}">
                <a16:creationId xmlns:a16="http://schemas.microsoft.com/office/drawing/2014/main" id="{BCD74632-1E26-93D3-4D9B-650BA4987834}"/>
              </a:ext>
            </a:extLst>
          </p:cNvPr>
          <p:cNvSpPr/>
          <p:nvPr/>
        </p:nvSpPr>
        <p:spPr>
          <a:xfrm>
            <a:off x="11736093" y="6204371"/>
            <a:ext cx="360000" cy="360000"/>
          </a:xfrm>
          <a:prstGeom prst="smileyFace">
            <a:avLst>
              <a:gd name="adj" fmla="val 18520"/>
            </a:avLst>
          </a:prstGeom>
          <a:solidFill>
            <a:srgbClr val="FFFF00"/>
          </a:solidFill>
          <a:ln>
            <a:solidFill>
              <a:srgbClr val="3465A4"/>
            </a:solidFill>
          </a:ln>
        </p:spPr>
        <p:txBody>
          <a:bodyPr/>
          <a:lstStyle/>
          <a:p>
            <a:endParaRPr lang="zh-CN" altLang="en-US"/>
          </a:p>
        </p:txBody>
      </p:sp>
      <p:sp>
        <p:nvSpPr>
          <p:cNvPr id="13" name="CustomShape 9">
            <a:extLst>
              <a:ext uri="{FF2B5EF4-FFF2-40B4-BE49-F238E27FC236}">
                <a16:creationId xmlns:a16="http://schemas.microsoft.com/office/drawing/2014/main" id="{C93B87E1-6A38-FFA0-A0AD-EDF0AF6675ED}"/>
              </a:ext>
            </a:extLst>
          </p:cNvPr>
          <p:cNvSpPr/>
          <p:nvPr/>
        </p:nvSpPr>
        <p:spPr>
          <a:xfrm>
            <a:off x="9431013" y="6235331"/>
            <a:ext cx="504000" cy="432000"/>
          </a:xfrm>
          <a:prstGeom prst="ellipse">
            <a:avLst/>
          </a:prstGeom>
          <a:solidFill>
            <a:srgbClr val="92D050"/>
          </a:solidFill>
          <a:ln>
            <a:solidFill>
              <a:srgbClr val="3465A4"/>
            </a:solidFill>
          </a:ln>
        </p:spPr>
        <p:txBody>
          <a:bodyPr/>
          <a:lstStyle/>
          <a:p>
            <a:endParaRPr lang="zh-CN" altLang="en-US"/>
          </a:p>
        </p:txBody>
      </p:sp>
      <p:sp>
        <p:nvSpPr>
          <p:cNvPr id="14" name="CustomShape 10">
            <a:extLst>
              <a:ext uri="{FF2B5EF4-FFF2-40B4-BE49-F238E27FC236}">
                <a16:creationId xmlns:a16="http://schemas.microsoft.com/office/drawing/2014/main" id="{82A5866F-2240-C5E8-56B9-973B2C324789}"/>
              </a:ext>
            </a:extLst>
          </p:cNvPr>
          <p:cNvSpPr/>
          <p:nvPr/>
        </p:nvSpPr>
        <p:spPr>
          <a:xfrm>
            <a:off x="10728093" y="5196371"/>
            <a:ext cx="504000" cy="360000"/>
          </a:xfrm>
          <a:prstGeom prst="ellipse">
            <a:avLst/>
          </a:prstGeom>
          <a:solidFill>
            <a:srgbClr val="000000"/>
          </a:solidFill>
          <a:ln>
            <a:solidFill>
              <a:srgbClr val="3465A4"/>
            </a:solidFill>
          </a:ln>
        </p:spPr>
        <p:txBody>
          <a:bodyPr/>
          <a:lstStyle/>
          <a:p>
            <a:endParaRPr lang="zh-CN" altLang="en-US"/>
          </a:p>
        </p:txBody>
      </p:sp>
    </p:spTree>
    <p:extLst>
      <p:ext uri="{BB962C8B-B14F-4D97-AF65-F5344CB8AC3E}">
        <p14:creationId xmlns:p14="http://schemas.microsoft.com/office/powerpoint/2010/main" val="55612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Major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Components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Agent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958C0DB3-2568-DEB5-9A6D-BE17B992B40B}"/>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An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RL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agent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may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contain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one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or</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more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these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components:</a:t>
            </a:r>
            <a:endParaRPr kumimoji="1" lang="zh-CN" altLang="en-US" sz="1450" dirty="0">
              <a:latin typeface="Arial" panose="020B0604020202020204" pitchFamily="34" charset="0"/>
              <a:ea typeface="FangSong"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67224D07-A319-C398-F057-7833B38F4C00}"/>
              </a:ext>
            </a:extLst>
          </p:cNvPr>
          <p:cNvPicPr>
            <a:picLocks noChangeAspect="1"/>
          </p:cNvPicPr>
          <p:nvPr/>
        </p:nvPicPr>
        <p:blipFill>
          <a:blip r:embed="rId3"/>
          <a:stretch>
            <a:fillRect/>
          </a:stretch>
        </p:blipFill>
        <p:spPr>
          <a:xfrm>
            <a:off x="1025912" y="2120899"/>
            <a:ext cx="6286500" cy="1308100"/>
          </a:xfrm>
          <a:prstGeom prst="rect">
            <a:avLst/>
          </a:prstGeom>
        </p:spPr>
      </p:pic>
      <p:sp>
        <p:nvSpPr>
          <p:cNvPr id="3" name="文本框 2">
            <a:extLst>
              <a:ext uri="{FF2B5EF4-FFF2-40B4-BE49-F238E27FC236}">
                <a16:creationId xmlns:a16="http://schemas.microsoft.com/office/drawing/2014/main" id="{04333549-DB77-D2AC-A511-44B1ED1D01E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EDA62C3E-154E-DDFC-4694-640C0DC1CE2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0CFE93B-7430-1A61-C864-45A77FD4423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271A5D81-8E66-B6CB-D49F-1266016D49B4}"/>
              </a:ext>
            </a:extLst>
          </p:cNvPr>
          <p:cNvSpPr/>
          <p:nvPr/>
        </p:nvSpPr>
        <p:spPr>
          <a:xfrm>
            <a:off x="4346532" y="3870542"/>
            <a:ext cx="2655517" cy="2029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0150FE88-F9F6-3321-744D-667F2FAE2C92}"/>
              </a:ext>
            </a:extLst>
          </p:cNvPr>
          <p:cNvSpPr/>
          <p:nvPr/>
        </p:nvSpPr>
        <p:spPr>
          <a:xfrm>
            <a:off x="4922729" y="4722929"/>
            <a:ext cx="1634646" cy="51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Policy</a:t>
            </a:r>
            <a:endParaRPr kumimoji="1" lang="zh-CN" altLang="en-US" dirty="0">
              <a:solidFill>
                <a:schemeClr val="tx1"/>
              </a:solidFill>
            </a:endParaRPr>
          </a:p>
        </p:txBody>
      </p:sp>
      <p:cxnSp>
        <p:nvCxnSpPr>
          <p:cNvPr id="12" name="直线箭头连接符 11">
            <a:extLst>
              <a:ext uri="{FF2B5EF4-FFF2-40B4-BE49-F238E27FC236}">
                <a16:creationId xmlns:a16="http://schemas.microsoft.com/office/drawing/2014/main" id="{4EE04E1B-B0DA-5780-1AF2-362790401E1F}"/>
              </a:ext>
            </a:extLst>
          </p:cNvPr>
          <p:cNvCxnSpPr/>
          <p:nvPr/>
        </p:nvCxnSpPr>
        <p:spPr>
          <a:xfrm>
            <a:off x="3895595" y="4981566"/>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02563A85-A3B5-E929-0F95-08965ED3EB27}"/>
              </a:ext>
            </a:extLst>
          </p:cNvPr>
          <p:cNvCxnSpPr/>
          <p:nvPr/>
        </p:nvCxnSpPr>
        <p:spPr>
          <a:xfrm>
            <a:off x="6557375" y="4981566"/>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F4FC4FA-D833-7FB7-08BB-7CA7F2204A6A}"/>
              </a:ext>
            </a:extLst>
          </p:cNvPr>
          <p:cNvSpPr txBox="1"/>
          <p:nvPr/>
        </p:nvSpPr>
        <p:spPr>
          <a:xfrm>
            <a:off x="2596756" y="4796900"/>
            <a:ext cx="1461677" cy="369332"/>
          </a:xfrm>
          <a:prstGeom prst="rect">
            <a:avLst/>
          </a:prstGeom>
          <a:noFill/>
        </p:spPr>
        <p:txBody>
          <a:bodyPr wrap="square" rtlCol="0">
            <a:spAutoFit/>
          </a:bodyPr>
          <a:lstStyle/>
          <a:p>
            <a:r>
              <a:rPr kumimoji="1" lang="en-US" altLang="zh-CN" dirty="0"/>
              <a:t>observation</a:t>
            </a:r>
            <a:endParaRPr kumimoji="1" lang="zh-CN" altLang="en-US" dirty="0"/>
          </a:p>
        </p:txBody>
      </p:sp>
      <p:sp>
        <p:nvSpPr>
          <p:cNvPr id="15" name="文本框 14">
            <a:extLst>
              <a:ext uri="{FF2B5EF4-FFF2-40B4-BE49-F238E27FC236}">
                <a16:creationId xmlns:a16="http://schemas.microsoft.com/office/drawing/2014/main" id="{47B10619-CF0B-073B-06AD-06A3A6A6527E}"/>
              </a:ext>
            </a:extLst>
          </p:cNvPr>
          <p:cNvSpPr txBox="1"/>
          <p:nvPr/>
        </p:nvSpPr>
        <p:spPr>
          <a:xfrm>
            <a:off x="7724495" y="4796900"/>
            <a:ext cx="787493" cy="369332"/>
          </a:xfrm>
          <a:prstGeom prst="rect">
            <a:avLst/>
          </a:prstGeom>
          <a:noFill/>
        </p:spPr>
        <p:txBody>
          <a:bodyPr wrap="square" rtlCol="0">
            <a:spAutoFit/>
          </a:bodyPr>
          <a:lstStyle/>
          <a:p>
            <a:r>
              <a:rPr kumimoji="1" lang="en-US" altLang="zh-CN" dirty="0"/>
              <a:t>action</a:t>
            </a:r>
            <a:endParaRPr kumimoji="1" lang="zh-CN" altLang="en-US" dirty="0"/>
          </a:p>
        </p:txBody>
      </p:sp>
    </p:spTree>
    <p:extLst>
      <p:ext uri="{BB962C8B-B14F-4D97-AF65-F5344CB8AC3E}">
        <p14:creationId xmlns:p14="http://schemas.microsoft.com/office/powerpoint/2010/main" val="261587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Policy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A59395AC-B7F7-4DE5-E7BB-1AAEA14016DD}"/>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A</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policy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the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agent’s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behavior</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It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map</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from</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state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to</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action,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e.g.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Deterministic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policy: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14:m>
                  <m:oMath xmlns:m="http://schemas.openxmlformats.org/officeDocument/2006/math">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𝑎</m:t>
                    </m:r>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m:t>
                    </m:r>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𝜋</m:t>
                    </m:r>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m:t>
                    </m:r>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𝑠</m:t>
                    </m:r>
                    <m:r>
                      <a:rPr kumimoji="1" lang="en-US" altLang="zh-CN" sz="2000" b="0" i="1" smtClean="0">
                        <a:latin typeface="Cambria Math" panose="02040503050406030204" pitchFamily="18" charset="0"/>
                        <a:ea typeface="FangSong" panose="02010609060101010101" pitchFamily="49" charset="-122"/>
                        <a:cs typeface="Arial" panose="020B0604020202020204" pitchFamily="34" charset="0"/>
                      </a:rPr>
                      <m:t>)</m:t>
                    </m:r>
                  </m:oMath>
                </a14:m>
                <a:endParaRPr kumimoji="1" lang="en-US" altLang="zh-CN" sz="145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Stochastic</a:t>
                </a:r>
                <a:r>
                  <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 </a:t>
                </a: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FangSong" panose="02010609060101010101" pitchFamily="49" charset="-122"/>
                    <a:cs typeface="Arial" panose="020B0604020202020204" pitchFamily="34" charset="0"/>
                  </a:rPr>
                  <a:t>policy</a:t>
                </a:r>
                <a:r>
                  <a:rPr kumimoji="1" lang="en-US" altLang="zh-CN" sz="2000" dirty="0">
                    <a:solidFill>
                      <a:prstClr val="black"/>
                    </a:solidFill>
                    <a:latin typeface="Arial" panose="020B0604020202020204" pitchFamily="34" charset="0"/>
                    <a:ea typeface="FangSong" panose="02010609060101010101" pitchFamily="49" charset="-122"/>
                    <a:cs typeface="Arial" panose="020B0604020202020204" pitchFamily="34" charset="0"/>
                  </a:rPr>
                  <a:t>:</a:t>
                </a:r>
                <a:r>
                  <a:rPr kumimoji="1" lang="zh-CN" altLang="en-US" sz="2000" dirty="0">
                    <a:solidFill>
                      <a:prstClr val="black"/>
                    </a:solidFill>
                    <a:latin typeface="Arial" panose="020B0604020202020204" pitchFamily="34" charset="0"/>
                    <a:ea typeface="FangSong" panose="02010609060101010101" pitchFamily="49" charset="-122"/>
                    <a:cs typeface="Arial" panose="020B0604020202020204" pitchFamily="34" charset="0"/>
                  </a:rPr>
                  <a:t> </a:t>
                </a:r>
                <a14:m>
                  <m:oMath xmlns:m="http://schemas.openxmlformats.org/officeDocument/2006/math">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𝜋</m:t>
                    </m:r>
                    <m:d>
                      <m:dPr>
                        <m:ctrlP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ctrlPr>
                      </m:dPr>
                      <m:e>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𝑎</m:t>
                        </m:r>
                      </m:e>
                      <m:e>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𝑠</m:t>
                        </m:r>
                      </m:e>
                    </m:d>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𝑃</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sSub>
                      <m:sSubPr>
                        <m:ctrlP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ctrlPr>
                      </m:sSubPr>
                      <m:e>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𝐴</m:t>
                        </m:r>
                      </m:e>
                      <m:sub>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𝑡</m:t>
                        </m:r>
                      </m:sub>
                    </m:sSub>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𝑎</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sSub>
                      <m:sSubPr>
                        <m:ctrlP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ctrlPr>
                      </m:sSubPr>
                      <m:e>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𝑆</m:t>
                        </m:r>
                      </m:e>
                      <m:sub>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𝑡</m:t>
                        </m:r>
                      </m:sub>
                    </m:sSub>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𝑠</m:t>
                    </m:r>
                    <m:r>
                      <a:rPr kumimoji="1" lang="en-US" altLang="zh-CN" sz="2000" b="0" i="1" smtClean="0">
                        <a:solidFill>
                          <a:prstClr val="black"/>
                        </a:solidFill>
                        <a:latin typeface="Cambria Math" panose="02040503050406030204" pitchFamily="18" charset="0"/>
                        <a:ea typeface="FangSong" panose="02010609060101010101" pitchFamily="49" charset="-122"/>
                        <a:cs typeface="Arial" panose="020B0604020202020204" pitchFamily="34" charset="0"/>
                      </a:rPr>
                      <m:t>)</m:t>
                    </m:r>
                  </m:oMath>
                </a14:m>
                <a:endParaRPr kumimoji="1" lang="en-US" altLang="zh-CN" sz="1450" dirty="0">
                  <a:latin typeface="Arial" panose="020B0604020202020204" pitchFamily="34" charset="0"/>
                  <a:ea typeface="FangSong" panose="02010609060101010101" pitchFamily="49" charset="-122"/>
                  <a:cs typeface="Arial" panose="020B0604020202020204" pitchFamily="34" charset="0"/>
                </a:endParaRPr>
              </a:p>
            </p:txBody>
          </p:sp>
        </mc:Choice>
        <mc:Fallback xmlns="">
          <p:sp>
            <p:nvSpPr>
              <p:cNvPr id="12" name="内容占位符 2">
                <a:extLst>
                  <a:ext uri="{FF2B5EF4-FFF2-40B4-BE49-F238E27FC236}">
                    <a16:creationId xmlns:a16="http://schemas.microsoft.com/office/drawing/2014/main" id="{A59395AC-B7F7-4DE5-E7BB-1AAEA14016DD}"/>
                  </a:ext>
                </a:extLst>
              </p:cNvPr>
              <p:cNvSpPr txBox="1">
                <a:spLocks noRot="1" noChangeAspect="1" noMove="1" noResize="1" noEditPoints="1" noAdjustHandles="1" noChangeArrowheads="1" noChangeShapeType="1" noTextEdit="1"/>
              </p:cNvSpPr>
              <p:nvPr/>
            </p:nvSpPr>
            <p:spPr>
              <a:xfrm>
                <a:off x="814039" y="1493270"/>
                <a:ext cx="10823970" cy="3871459"/>
              </a:xfrm>
              <a:prstGeom prst="rect">
                <a:avLst/>
              </a:prstGeom>
              <a:blipFill>
                <a:blip r:embed="rId5"/>
                <a:stretch>
                  <a:fillRect l="-469" t="-1634"/>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5E04711E-04F4-FDBD-A829-AFDFCBED3592}"/>
              </a:ext>
            </a:extLst>
          </p:cNvPr>
          <p:cNvPicPr>
            <a:picLocks noChangeAspect="1"/>
          </p:cNvPicPr>
          <p:nvPr/>
        </p:nvPicPr>
        <p:blipFill>
          <a:blip r:embed="rId6"/>
          <a:stretch>
            <a:fillRect/>
          </a:stretch>
        </p:blipFill>
        <p:spPr>
          <a:xfrm>
            <a:off x="1778000" y="3050482"/>
            <a:ext cx="7953732" cy="2881787"/>
          </a:xfrm>
          <a:prstGeom prst="rect">
            <a:avLst/>
          </a:prstGeom>
        </p:spPr>
      </p:pic>
      <p:sp>
        <p:nvSpPr>
          <p:cNvPr id="3" name="文本框 2">
            <a:extLst>
              <a:ext uri="{FF2B5EF4-FFF2-40B4-BE49-F238E27FC236}">
                <a16:creationId xmlns:a16="http://schemas.microsoft.com/office/drawing/2014/main" id="{70964E4B-411B-5E50-A458-588116C1879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4F63614F-0FE3-664E-1089-643CCBE8A9E3}"/>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32A9D0E-799A-DF3A-53BA-1280111CC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75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9900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Gumbel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softmax</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文本框 17">
            <a:extLst>
              <a:ext uri="{FF2B5EF4-FFF2-40B4-BE49-F238E27FC236}">
                <a16:creationId xmlns:a16="http://schemas.microsoft.com/office/drawing/2014/main" id="{43E2E1E8-0FCC-AD57-2C8C-BEC4D2D1CCA0}"/>
              </a:ext>
            </a:extLst>
          </p:cNvPr>
          <p:cNvSpPr txBox="1"/>
          <p:nvPr/>
        </p:nvSpPr>
        <p:spPr>
          <a:xfrm>
            <a:off x="298169" y="6181212"/>
            <a:ext cx="871781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Li, Y., Liu, J., Lin, G. </a:t>
            </a:r>
            <a:r>
              <a:rPr kumimoji="0" lang="en" altLang="zh-CN" sz="1800" b="0" i="1"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et al.</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 Gumbel-</a:t>
            </a:r>
            <a:r>
              <a:rPr kumimoji="0" lang="en" altLang="zh-CN" sz="1800" b="0" i="0"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softmax</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-based optimization: a simple general framework for optimization problems on graphs. </a:t>
            </a:r>
            <a:r>
              <a:rPr kumimoji="0" lang="en" altLang="zh-CN" sz="1800" b="0" i="1"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Comput</a:t>
            </a:r>
            <a:r>
              <a:rPr kumimoji="0" lang="en" altLang="zh-CN" sz="1800" b="0" i="1"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 Soc </a:t>
            </a:r>
            <a:r>
              <a:rPr kumimoji="0" lang="en" altLang="zh-CN" sz="1800" b="0" i="1"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Netw</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 </a:t>
            </a:r>
            <a:r>
              <a:rPr kumimoji="0" lang="en" altLang="zh-CN" sz="1800" b="1"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8</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 5 (2021).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5" name="圆角矩形 4">
            <a:extLst>
              <a:ext uri="{FF2B5EF4-FFF2-40B4-BE49-F238E27FC236}">
                <a16:creationId xmlns:a16="http://schemas.microsoft.com/office/drawing/2014/main" id="{DAAAC1AA-1578-31EE-0175-443CF0041B88}"/>
              </a:ext>
            </a:extLst>
          </p:cNvPr>
          <p:cNvSpPr/>
          <p:nvPr/>
        </p:nvSpPr>
        <p:spPr>
          <a:xfrm>
            <a:off x="1110038" y="3418648"/>
            <a:ext cx="2670628" cy="1465943"/>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 Differential Stochastic Machine</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with parameter </a:t>
            </a:r>
            <a:r>
              <a:rPr kumimoji="1" lang="en-US" altLang="zh-CN" sz="1800" b="0" i="0" u="none" strike="noStrike" kern="1200" cap="none" spc="0" normalizeH="0" baseline="0" noProof="0" dirty="0" err="1">
                <a:ln>
                  <a:noFill/>
                </a:ln>
                <a:solidFill>
                  <a:prstClr val="white"/>
                </a:solidFill>
                <a:effectLst/>
                <a:uLnTx/>
                <a:uFillTx/>
                <a:latin typeface="Calibri" panose="020F0502020204030204"/>
                <a:ea typeface="宋体" panose="02010600030101010101" pitchFamily="2" charset="-122"/>
                <a:cs typeface="+mn-cs"/>
              </a:rPr>
              <a:t>Θ</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3" name="直线箭头连接符 12">
            <a:extLst>
              <a:ext uri="{FF2B5EF4-FFF2-40B4-BE49-F238E27FC236}">
                <a16:creationId xmlns:a16="http://schemas.microsoft.com/office/drawing/2014/main" id="{4EE825E3-7768-7E30-8254-FC2024022140}"/>
              </a:ext>
            </a:extLst>
          </p:cNvPr>
          <p:cNvCxnSpPr>
            <a:cxnSpLocks/>
            <a:stCxn id="5" idx="3"/>
            <a:endCxn id="17" idx="1"/>
          </p:cNvCxnSpPr>
          <p:nvPr/>
        </p:nvCxnSpPr>
        <p:spPr>
          <a:xfrm>
            <a:off x="3780666" y="4151620"/>
            <a:ext cx="764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753DD56-ED4B-3AFF-31E2-124000594466}"/>
              </a:ext>
            </a:extLst>
          </p:cNvPr>
          <p:cNvSpPr txBox="1"/>
          <p:nvPr/>
        </p:nvSpPr>
        <p:spPr>
          <a:xfrm>
            <a:off x="4545623" y="3966954"/>
            <a:ext cx="1513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Probability</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cxnSp>
        <p:nvCxnSpPr>
          <p:cNvPr id="19" name="直线箭头连接符 18">
            <a:extLst>
              <a:ext uri="{FF2B5EF4-FFF2-40B4-BE49-F238E27FC236}">
                <a16:creationId xmlns:a16="http://schemas.microsoft.com/office/drawing/2014/main" id="{C29DE006-6881-9348-EC97-BEDA9A5D53F8}"/>
              </a:ext>
            </a:extLst>
          </p:cNvPr>
          <p:cNvCxnSpPr/>
          <p:nvPr/>
        </p:nvCxnSpPr>
        <p:spPr>
          <a:xfrm flipV="1">
            <a:off x="6059409" y="3418648"/>
            <a:ext cx="943429" cy="72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B2AB716E-B4A5-B673-854D-DF42D28A6C74}"/>
              </a:ext>
            </a:extLst>
          </p:cNvPr>
          <p:cNvCxnSpPr>
            <a:cxnSpLocks/>
            <a:stCxn id="17" idx="3"/>
          </p:cNvCxnSpPr>
          <p:nvPr/>
        </p:nvCxnSpPr>
        <p:spPr>
          <a:xfrm flipV="1">
            <a:off x="6059409" y="3781506"/>
            <a:ext cx="769256"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339FD1D-8E47-753E-5E8C-F252854ED7DE}"/>
              </a:ext>
            </a:extLst>
          </p:cNvPr>
          <p:cNvCxnSpPr>
            <a:cxnSpLocks/>
            <a:stCxn id="17" idx="3"/>
          </p:cNvCxnSpPr>
          <p:nvPr/>
        </p:nvCxnSpPr>
        <p:spPr>
          <a:xfrm>
            <a:off x="6059409" y="4151620"/>
            <a:ext cx="769256" cy="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BD24482F-F232-0FF2-DC30-9AC965E28F2D}"/>
              </a:ext>
            </a:extLst>
          </p:cNvPr>
          <p:cNvCxnSpPr>
            <a:cxnSpLocks/>
            <a:stCxn id="17" idx="3"/>
          </p:cNvCxnSpPr>
          <p:nvPr/>
        </p:nvCxnSpPr>
        <p:spPr>
          <a:xfrm>
            <a:off x="6059409" y="4151620"/>
            <a:ext cx="769256"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E9A38A8-CC80-F7CE-403B-30F5913A5795}"/>
              </a:ext>
            </a:extLst>
          </p:cNvPr>
          <p:cNvCxnSpPr>
            <a:cxnSpLocks/>
            <a:stCxn id="17" idx="3"/>
          </p:cNvCxnSpPr>
          <p:nvPr/>
        </p:nvCxnSpPr>
        <p:spPr>
          <a:xfrm>
            <a:off x="6059409" y="4151620"/>
            <a:ext cx="769256" cy="732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圆角矩形 23">
            <a:extLst>
              <a:ext uri="{FF2B5EF4-FFF2-40B4-BE49-F238E27FC236}">
                <a16:creationId xmlns:a16="http://schemas.microsoft.com/office/drawing/2014/main" id="{2437758C-F0F6-A9D2-5BC2-EDDC933F0140}"/>
              </a:ext>
            </a:extLst>
          </p:cNvPr>
          <p:cNvSpPr/>
          <p:nvPr/>
        </p:nvSpPr>
        <p:spPr>
          <a:xfrm>
            <a:off x="7165294" y="3113848"/>
            <a:ext cx="1100286" cy="28911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Action</a:t>
            </a:r>
            <a:r>
              <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a:t>
            </a:r>
            <a:endPar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5" name="圆角矩形 24">
            <a:extLst>
              <a:ext uri="{FF2B5EF4-FFF2-40B4-BE49-F238E27FC236}">
                <a16:creationId xmlns:a16="http://schemas.microsoft.com/office/drawing/2014/main" id="{F537C740-268C-AA7E-1AC9-651BBEEB05DB}"/>
              </a:ext>
            </a:extLst>
          </p:cNvPr>
          <p:cNvSpPr/>
          <p:nvPr/>
        </p:nvSpPr>
        <p:spPr>
          <a:xfrm>
            <a:off x="7165294" y="3620537"/>
            <a:ext cx="1100286" cy="25963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Action</a:t>
            </a:r>
            <a:r>
              <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2</a:t>
            </a:r>
            <a:endPar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6" name="圆角矩形 25">
            <a:extLst>
              <a:ext uri="{FF2B5EF4-FFF2-40B4-BE49-F238E27FC236}">
                <a16:creationId xmlns:a16="http://schemas.microsoft.com/office/drawing/2014/main" id="{2DF90902-2E8A-0333-8A87-2F9EC1CA851B}"/>
              </a:ext>
            </a:extLst>
          </p:cNvPr>
          <p:cNvSpPr/>
          <p:nvPr/>
        </p:nvSpPr>
        <p:spPr>
          <a:xfrm>
            <a:off x="7165294" y="4068480"/>
            <a:ext cx="1100286" cy="22231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Action</a:t>
            </a:r>
            <a:r>
              <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3</a:t>
            </a:r>
            <a:endPar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7" name="圆角矩形 26">
            <a:extLst>
              <a:ext uri="{FF2B5EF4-FFF2-40B4-BE49-F238E27FC236}">
                <a16:creationId xmlns:a16="http://schemas.microsoft.com/office/drawing/2014/main" id="{D42B8972-9832-F6AB-97AC-B814369389CD}"/>
              </a:ext>
            </a:extLst>
          </p:cNvPr>
          <p:cNvSpPr/>
          <p:nvPr/>
        </p:nvSpPr>
        <p:spPr>
          <a:xfrm>
            <a:off x="7165294" y="4432634"/>
            <a:ext cx="1100286" cy="26974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Action</a:t>
            </a:r>
            <a:r>
              <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4</a:t>
            </a:r>
            <a:endPar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8" name="圆角矩形 27">
            <a:extLst>
              <a:ext uri="{FF2B5EF4-FFF2-40B4-BE49-F238E27FC236}">
                <a16:creationId xmlns:a16="http://schemas.microsoft.com/office/drawing/2014/main" id="{58BDBBD8-78DA-78F0-93D6-5AB89A9AF4C7}"/>
              </a:ext>
            </a:extLst>
          </p:cNvPr>
          <p:cNvSpPr/>
          <p:nvPr/>
        </p:nvSpPr>
        <p:spPr>
          <a:xfrm>
            <a:off x="7165294" y="4884590"/>
            <a:ext cx="1100286" cy="26974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Action</a:t>
            </a:r>
            <a:r>
              <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1" lang="en-US" altLang="zh-CN"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5</a:t>
            </a:r>
            <a:endParaRPr kumimoji="1" lang="zh-CN" altLang="en-US" sz="16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29" name="直线箭头连接符 28">
            <a:extLst>
              <a:ext uri="{FF2B5EF4-FFF2-40B4-BE49-F238E27FC236}">
                <a16:creationId xmlns:a16="http://schemas.microsoft.com/office/drawing/2014/main" id="{FE33BB37-C77D-0F5A-AFA4-09F75DBA1812}"/>
              </a:ext>
            </a:extLst>
          </p:cNvPr>
          <p:cNvCxnSpPr>
            <a:stCxn id="34" idx="1"/>
          </p:cNvCxnSpPr>
          <p:nvPr/>
        </p:nvCxnSpPr>
        <p:spPr>
          <a:xfrm flipH="1" flipV="1">
            <a:off x="8425240" y="3258406"/>
            <a:ext cx="856341" cy="79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4DD68BB6-C74E-476E-6868-A237E116856D}"/>
              </a:ext>
            </a:extLst>
          </p:cNvPr>
          <p:cNvCxnSpPr>
            <a:stCxn id="34" idx="1"/>
          </p:cNvCxnSpPr>
          <p:nvPr/>
        </p:nvCxnSpPr>
        <p:spPr>
          <a:xfrm flipH="1" flipV="1">
            <a:off x="8425240" y="3750356"/>
            <a:ext cx="856341" cy="29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BEAB6D3-4EEA-45F3-A84A-103EFA4B9259}"/>
              </a:ext>
            </a:extLst>
          </p:cNvPr>
          <p:cNvCxnSpPr>
            <a:stCxn id="34" idx="1"/>
          </p:cNvCxnSpPr>
          <p:nvPr/>
        </p:nvCxnSpPr>
        <p:spPr>
          <a:xfrm flipH="1">
            <a:off x="8425240" y="4050326"/>
            <a:ext cx="856341" cy="10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36053E0-43B4-651E-324A-B2DD38A7EE90}"/>
              </a:ext>
            </a:extLst>
          </p:cNvPr>
          <p:cNvCxnSpPr>
            <a:stCxn id="34" idx="1"/>
          </p:cNvCxnSpPr>
          <p:nvPr/>
        </p:nvCxnSpPr>
        <p:spPr>
          <a:xfrm flipH="1">
            <a:off x="8425240" y="4050326"/>
            <a:ext cx="856341" cy="51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9D4ED9-B98D-E1F2-2DC5-09C251BC5A4D}"/>
              </a:ext>
            </a:extLst>
          </p:cNvPr>
          <p:cNvCxnSpPr>
            <a:stCxn id="34" idx="1"/>
          </p:cNvCxnSpPr>
          <p:nvPr/>
        </p:nvCxnSpPr>
        <p:spPr>
          <a:xfrm flipH="1">
            <a:off x="8425240" y="4050326"/>
            <a:ext cx="856341" cy="96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0ED5C5B-ABED-5C3F-DF09-2FDF3739FBB2}"/>
              </a:ext>
            </a:extLst>
          </p:cNvPr>
          <p:cNvSpPr txBox="1"/>
          <p:nvPr/>
        </p:nvSpPr>
        <p:spPr>
          <a:xfrm>
            <a:off x="9281581" y="3865660"/>
            <a:ext cx="1553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Evaluation</a:t>
            </a:r>
            <a:r>
              <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a:t>
            </a:r>
            <a:endParaRPr kumimoji="1"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6" name="图片 35">
            <a:extLst>
              <a:ext uri="{FF2B5EF4-FFF2-40B4-BE49-F238E27FC236}">
                <a16:creationId xmlns:a16="http://schemas.microsoft.com/office/drawing/2014/main" id="{FD22B639-5BCD-3C0C-DA23-52829909A8D5}"/>
              </a:ext>
            </a:extLst>
          </p:cNvPr>
          <p:cNvPicPr>
            <a:picLocks noChangeAspect="1"/>
          </p:cNvPicPr>
          <p:nvPr/>
        </p:nvPicPr>
        <p:blipFill>
          <a:blip r:embed="rId4"/>
          <a:stretch>
            <a:fillRect/>
          </a:stretch>
        </p:blipFill>
        <p:spPr>
          <a:xfrm>
            <a:off x="1025912" y="1670415"/>
            <a:ext cx="5272733" cy="1276990"/>
          </a:xfrm>
          <a:prstGeom prst="rect">
            <a:avLst/>
          </a:prstGeom>
        </p:spPr>
      </p:pic>
    </p:spTree>
    <p:extLst>
      <p:ext uri="{BB962C8B-B14F-4D97-AF65-F5344CB8AC3E}">
        <p14:creationId xmlns:p14="http://schemas.microsoft.com/office/powerpoint/2010/main" val="387384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7041A3-C6AB-820D-DEB3-55444B2BFBF3}"/>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4B4BDED-BB98-BCAF-0630-9C140D4ED10F}"/>
              </a:ext>
            </a:extLst>
          </p:cNvPr>
          <p:cNvSpPr txBox="1"/>
          <p:nvPr/>
        </p:nvSpPr>
        <p:spPr>
          <a:xfrm>
            <a:off x="1025912" y="436469"/>
            <a:ext cx="79900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Gumbel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softmax</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based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methods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58D512A6-6F94-2632-62DB-6AE720AEFA8A}"/>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2024F67D-A323-9C71-226C-54361B62E8AC}"/>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FFF8841-5A00-1851-BE49-B19C7AC86D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8" name="文本框 17">
            <a:extLst>
              <a:ext uri="{FF2B5EF4-FFF2-40B4-BE49-F238E27FC236}">
                <a16:creationId xmlns:a16="http://schemas.microsoft.com/office/drawing/2014/main" id="{F58FE99F-F701-598C-02FD-5705F385D3E2}"/>
              </a:ext>
            </a:extLst>
          </p:cNvPr>
          <p:cNvSpPr txBox="1"/>
          <p:nvPr/>
        </p:nvSpPr>
        <p:spPr>
          <a:xfrm>
            <a:off x="807084" y="6300248"/>
            <a:ext cx="8208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https://</a:t>
            </a:r>
            <a:r>
              <a:rPr kumimoji="0" lang="en" altLang="zh-CN" sz="1800" b="0" i="0"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arxiv.org</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/abs/1611.01144</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内容占位符 3">
            <a:extLst>
              <a:ext uri="{FF2B5EF4-FFF2-40B4-BE49-F238E27FC236}">
                <a16:creationId xmlns:a16="http://schemas.microsoft.com/office/drawing/2014/main" id="{F3EA007A-29AB-D69F-2720-F049B02EDDEA}"/>
              </a:ext>
            </a:extLst>
          </p:cNvPr>
          <p:cNvPicPr>
            <a:picLocks noGrp="1" noChangeAspect="1"/>
          </p:cNvPicPr>
          <p:nvPr>
            <p:ph idx="1"/>
          </p:nvPr>
        </p:nvPicPr>
        <p:blipFill>
          <a:blip r:embed="rId4"/>
          <a:stretch>
            <a:fillRect/>
          </a:stretch>
        </p:blipFill>
        <p:spPr>
          <a:xfrm>
            <a:off x="807084" y="1595125"/>
            <a:ext cx="10577832" cy="2481013"/>
          </a:xfrm>
          <a:prstGeom prst="rect">
            <a:avLst/>
          </a:prstGeom>
        </p:spPr>
      </p:pic>
      <p:pic>
        <p:nvPicPr>
          <p:cNvPr id="4" name="图片 3">
            <a:extLst>
              <a:ext uri="{FF2B5EF4-FFF2-40B4-BE49-F238E27FC236}">
                <a16:creationId xmlns:a16="http://schemas.microsoft.com/office/drawing/2014/main" id="{5FD48B6D-F9BD-261D-9E26-A6410B48D1C5}"/>
              </a:ext>
            </a:extLst>
          </p:cNvPr>
          <p:cNvPicPr>
            <a:picLocks noChangeAspect="1"/>
          </p:cNvPicPr>
          <p:nvPr/>
        </p:nvPicPr>
        <p:blipFill>
          <a:blip r:embed="rId5"/>
          <a:stretch>
            <a:fillRect/>
          </a:stretch>
        </p:blipFill>
        <p:spPr>
          <a:xfrm>
            <a:off x="831821" y="4694638"/>
            <a:ext cx="5676900" cy="927100"/>
          </a:xfrm>
          <a:prstGeom prst="rect">
            <a:avLst/>
          </a:prstGeom>
        </p:spPr>
      </p:pic>
      <p:pic>
        <p:nvPicPr>
          <p:cNvPr id="6" name="图片 5">
            <a:extLst>
              <a:ext uri="{FF2B5EF4-FFF2-40B4-BE49-F238E27FC236}">
                <a16:creationId xmlns:a16="http://schemas.microsoft.com/office/drawing/2014/main" id="{F374DCFA-215C-1A2E-0A45-FD0C21EE487F}"/>
              </a:ext>
            </a:extLst>
          </p:cNvPr>
          <p:cNvPicPr>
            <a:picLocks noChangeAspect="1"/>
          </p:cNvPicPr>
          <p:nvPr/>
        </p:nvPicPr>
        <p:blipFill>
          <a:blip r:embed="rId6"/>
          <a:stretch>
            <a:fillRect/>
          </a:stretch>
        </p:blipFill>
        <p:spPr>
          <a:xfrm>
            <a:off x="4730116" y="3956205"/>
            <a:ext cx="6654800" cy="2146300"/>
          </a:xfrm>
          <a:prstGeom prst="rect">
            <a:avLst/>
          </a:prstGeom>
        </p:spPr>
      </p:pic>
    </p:spTree>
    <p:extLst>
      <p:ext uri="{BB962C8B-B14F-4D97-AF65-F5344CB8AC3E}">
        <p14:creationId xmlns:p14="http://schemas.microsoft.com/office/powerpoint/2010/main" val="353124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721355AF-6B0A-3322-EA2A-0471CEC7670F}"/>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96822E5D-9B8B-30FF-064B-543DB1B78295}"/>
              </a:ext>
            </a:extLst>
          </p:cNvPr>
          <p:cNvSpPr txBox="1"/>
          <p:nvPr/>
        </p:nvSpPr>
        <p:spPr>
          <a:xfrm>
            <a:off x="1025912" y="436469"/>
            <a:ext cx="79900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PPO</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algorithm</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adaptive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CD4A06DB-693A-AF4A-FD6A-83633C03F3B3}"/>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8F5E907B-F017-FA5E-3551-E5E564648017}"/>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7992413-69B8-6BF8-D39C-2CE57DF254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8" name="文本框 17">
            <a:extLst>
              <a:ext uri="{FF2B5EF4-FFF2-40B4-BE49-F238E27FC236}">
                <a16:creationId xmlns:a16="http://schemas.microsoft.com/office/drawing/2014/main" id="{10A87A49-BEE8-CB7C-8302-525739E7924A}"/>
              </a:ext>
            </a:extLst>
          </p:cNvPr>
          <p:cNvSpPr txBox="1"/>
          <p:nvPr/>
        </p:nvSpPr>
        <p:spPr>
          <a:xfrm>
            <a:off x="298169" y="6473106"/>
            <a:ext cx="87178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https://</a:t>
            </a:r>
            <a:r>
              <a:rPr kumimoji="0" lang="en" altLang="zh-CN" sz="1800" b="0" i="0"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fse.studenttheses.ub.rug.nl</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/25709/1/mAI_2021_BickD.pdf</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3" name="图片 2">
            <a:extLst>
              <a:ext uri="{FF2B5EF4-FFF2-40B4-BE49-F238E27FC236}">
                <a16:creationId xmlns:a16="http://schemas.microsoft.com/office/drawing/2014/main" id="{A0EC3783-C225-F79B-49B3-11EE66259D26}"/>
              </a:ext>
            </a:extLst>
          </p:cNvPr>
          <p:cNvPicPr>
            <a:picLocks noChangeAspect="1"/>
          </p:cNvPicPr>
          <p:nvPr/>
        </p:nvPicPr>
        <p:blipFill>
          <a:blip r:embed="rId4"/>
          <a:stretch>
            <a:fillRect/>
          </a:stretch>
        </p:blipFill>
        <p:spPr>
          <a:xfrm>
            <a:off x="7527641" y="4022213"/>
            <a:ext cx="4256604" cy="525613"/>
          </a:xfrm>
          <a:prstGeom prst="rect">
            <a:avLst/>
          </a:prstGeom>
        </p:spPr>
      </p:pic>
      <p:pic>
        <p:nvPicPr>
          <p:cNvPr id="5122" name="Picture 2">
            <a:extLst>
              <a:ext uri="{FF2B5EF4-FFF2-40B4-BE49-F238E27FC236}">
                <a16:creationId xmlns:a16="http://schemas.microsoft.com/office/drawing/2014/main" id="{3AB79190-CFCC-D6A1-D888-C99BFFEAA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55" y="2024769"/>
            <a:ext cx="6697216" cy="356138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7023741-F2A0-DABD-BDD1-EF058CA3FA88}"/>
              </a:ext>
            </a:extLst>
          </p:cNvPr>
          <p:cNvSpPr txBox="1"/>
          <p:nvPr/>
        </p:nvSpPr>
        <p:spPr>
          <a:xfrm>
            <a:off x="1025912" y="1184452"/>
            <a:ext cx="3050771" cy="369332"/>
          </a:xfrm>
          <a:prstGeom prst="rect">
            <a:avLst/>
          </a:prstGeom>
          <a:noFill/>
        </p:spPr>
        <p:txBody>
          <a:bodyPr wrap="square">
            <a:spAutoFit/>
          </a:bodyPr>
          <a:lstStyle/>
          <a:p>
            <a:r>
              <a:rPr lang="en" altLang="zh-CN" b="0" i="0" dirty="0">
                <a:solidFill>
                  <a:srgbClr val="191B1F"/>
                </a:solidFill>
                <a:effectLst/>
                <a:latin typeface="-apple-system"/>
              </a:rPr>
              <a:t>Proximal Policy Optimization</a:t>
            </a:r>
            <a:endParaRPr lang="zh-CN" altLang="en-US" dirty="0"/>
          </a:p>
        </p:txBody>
      </p:sp>
      <p:sp>
        <p:nvSpPr>
          <p:cNvPr id="14" name="文本框 13">
            <a:extLst>
              <a:ext uri="{FF2B5EF4-FFF2-40B4-BE49-F238E27FC236}">
                <a16:creationId xmlns:a16="http://schemas.microsoft.com/office/drawing/2014/main" id="{579B3162-6DC9-E114-2CD4-FDEB40CBE987}"/>
              </a:ext>
            </a:extLst>
          </p:cNvPr>
          <p:cNvSpPr txBox="1"/>
          <p:nvPr/>
        </p:nvSpPr>
        <p:spPr>
          <a:xfrm>
            <a:off x="298169" y="6052199"/>
            <a:ext cx="6400800" cy="369332"/>
          </a:xfrm>
          <a:prstGeom prst="rect">
            <a:avLst/>
          </a:prstGeom>
          <a:noFill/>
        </p:spPr>
        <p:txBody>
          <a:bodyPr wrap="square">
            <a:spAutoFit/>
          </a:bodyPr>
          <a:lstStyle/>
          <a:p>
            <a:r>
              <a:rPr lang="zh-CN" altLang="en-US" dirty="0"/>
              <a:t>https://arxiv.org/pdf/1707.06347</a:t>
            </a:r>
          </a:p>
        </p:txBody>
      </p:sp>
    </p:spTree>
    <p:extLst>
      <p:ext uri="{BB962C8B-B14F-4D97-AF65-F5344CB8AC3E}">
        <p14:creationId xmlns:p14="http://schemas.microsoft.com/office/powerpoint/2010/main" val="3108803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B2AFA131-6ADC-25AF-FEE2-A4421F4EA8D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860A58D7-E0D2-458F-AEF7-B4CC811050A1}"/>
              </a:ext>
            </a:extLst>
          </p:cNvPr>
          <p:cNvSpPr txBox="1"/>
          <p:nvPr/>
        </p:nvSpPr>
        <p:spPr>
          <a:xfrm>
            <a:off x="1025912" y="436469"/>
            <a:ext cx="79900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PPO</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algorithm</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-clip</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E2944991-59E6-3CE1-20F3-C61118637AE7}"/>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C34E6D02-65EA-0204-334F-18FDE27B5930}"/>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960809D-7D79-9DF5-E593-EDFD0E6D9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8" name="文本框 17">
            <a:extLst>
              <a:ext uri="{FF2B5EF4-FFF2-40B4-BE49-F238E27FC236}">
                <a16:creationId xmlns:a16="http://schemas.microsoft.com/office/drawing/2014/main" id="{646B6974-20A7-8950-B718-541ADCD1B928}"/>
              </a:ext>
            </a:extLst>
          </p:cNvPr>
          <p:cNvSpPr txBox="1"/>
          <p:nvPr/>
        </p:nvSpPr>
        <p:spPr>
          <a:xfrm>
            <a:off x="298169" y="6421531"/>
            <a:ext cx="87178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https://</a:t>
            </a:r>
            <a:r>
              <a:rPr kumimoji="0" lang="en" altLang="zh-CN" sz="1800" b="0" i="0" u="none" strike="noStrike" kern="1200" cap="none" spc="0" normalizeH="0" baseline="0" noProof="0" dirty="0" err="1">
                <a:ln>
                  <a:noFill/>
                </a:ln>
                <a:solidFill>
                  <a:srgbClr val="333333"/>
                </a:solidFill>
                <a:effectLst/>
                <a:uLnTx/>
                <a:uFillTx/>
                <a:latin typeface="-apple-system"/>
                <a:ea typeface="宋体" panose="02010600030101010101" pitchFamily="2" charset="-122"/>
                <a:cs typeface="+mn-cs"/>
              </a:rPr>
              <a:t>fse.studenttheses.ub.rug.nl</a:t>
            </a:r>
            <a:r>
              <a:rPr kumimoji="0" lang="en" altLang="zh-CN" sz="1800" b="0" i="0" u="none" strike="noStrike" kern="1200" cap="none" spc="0" normalizeH="0" baseline="0" noProof="0" dirty="0">
                <a:ln>
                  <a:noFill/>
                </a:ln>
                <a:solidFill>
                  <a:srgbClr val="333333"/>
                </a:solidFill>
                <a:effectLst/>
                <a:uLnTx/>
                <a:uFillTx/>
                <a:latin typeface="-apple-system"/>
                <a:ea typeface="宋体" panose="02010600030101010101" pitchFamily="2" charset="-122"/>
                <a:cs typeface="+mn-cs"/>
              </a:rPr>
              <a:t>/25709/1/mAI_2021_BickD.pdf</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DC5C8FAC-D8EF-AFF5-5E9D-C16516202899}"/>
              </a:ext>
            </a:extLst>
          </p:cNvPr>
          <p:cNvPicPr>
            <a:picLocks noChangeAspect="1"/>
          </p:cNvPicPr>
          <p:nvPr/>
        </p:nvPicPr>
        <p:blipFill>
          <a:blip r:embed="rId4"/>
          <a:stretch>
            <a:fillRect/>
          </a:stretch>
        </p:blipFill>
        <p:spPr>
          <a:xfrm>
            <a:off x="7064433" y="3076059"/>
            <a:ext cx="5127567" cy="995128"/>
          </a:xfrm>
          <a:prstGeom prst="rect">
            <a:avLst/>
          </a:prstGeom>
        </p:spPr>
      </p:pic>
      <p:pic>
        <p:nvPicPr>
          <p:cNvPr id="6" name="图片 5">
            <a:extLst>
              <a:ext uri="{FF2B5EF4-FFF2-40B4-BE49-F238E27FC236}">
                <a16:creationId xmlns:a16="http://schemas.microsoft.com/office/drawing/2014/main" id="{09D33076-B60D-2FEC-B811-E476E193D4BD}"/>
              </a:ext>
            </a:extLst>
          </p:cNvPr>
          <p:cNvPicPr>
            <a:picLocks noChangeAspect="1"/>
          </p:cNvPicPr>
          <p:nvPr/>
        </p:nvPicPr>
        <p:blipFill>
          <a:blip r:embed="rId5"/>
          <a:stretch>
            <a:fillRect/>
          </a:stretch>
        </p:blipFill>
        <p:spPr>
          <a:xfrm>
            <a:off x="8309869" y="4360291"/>
            <a:ext cx="2014355" cy="784538"/>
          </a:xfrm>
          <a:prstGeom prst="rect">
            <a:avLst/>
          </a:prstGeom>
        </p:spPr>
      </p:pic>
      <p:pic>
        <p:nvPicPr>
          <p:cNvPr id="7170" name="Picture 2">
            <a:extLst>
              <a:ext uri="{FF2B5EF4-FFF2-40B4-BE49-F238E27FC236}">
                <a16:creationId xmlns:a16="http://schemas.microsoft.com/office/drawing/2014/main" id="{55F6D939-F100-7C65-130B-6C94B05801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169" y="2100082"/>
            <a:ext cx="6758438" cy="318033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A25E686-A2F9-175A-D57A-7D90296D737D}"/>
              </a:ext>
            </a:extLst>
          </p:cNvPr>
          <p:cNvSpPr txBox="1"/>
          <p:nvPr/>
        </p:nvSpPr>
        <p:spPr>
          <a:xfrm>
            <a:off x="298169" y="6052199"/>
            <a:ext cx="6400800" cy="369332"/>
          </a:xfrm>
          <a:prstGeom prst="rect">
            <a:avLst/>
          </a:prstGeom>
          <a:noFill/>
        </p:spPr>
        <p:txBody>
          <a:bodyPr wrap="square">
            <a:spAutoFit/>
          </a:bodyPr>
          <a:lstStyle/>
          <a:p>
            <a:r>
              <a:rPr lang="zh-CN" altLang="en-US" dirty="0"/>
              <a:t>https://arxiv.org/pdf/1707.06347</a:t>
            </a:r>
          </a:p>
        </p:txBody>
      </p:sp>
    </p:spTree>
    <p:extLst>
      <p:ext uri="{BB962C8B-B14F-4D97-AF65-F5344CB8AC3E}">
        <p14:creationId xmlns:p14="http://schemas.microsoft.com/office/powerpoint/2010/main" val="389740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Major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Components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Agent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958C0DB3-2568-DEB5-9A6D-BE17B992B40B}"/>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An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RL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agent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may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contain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one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or</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more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these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components:</a:t>
            </a:r>
            <a:endParaRPr kumimoji="1" lang="zh-CN" altLang="en-US" sz="1450" dirty="0">
              <a:latin typeface="Arial" panose="020B0604020202020204" pitchFamily="34" charset="0"/>
              <a:ea typeface="FangSong"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F59915F5-5DEB-F1A8-4FEF-A26040D93E14}"/>
              </a:ext>
            </a:extLst>
          </p:cNvPr>
          <p:cNvPicPr>
            <a:picLocks noChangeAspect="1"/>
          </p:cNvPicPr>
          <p:nvPr/>
        </p:nvPicPr>
        <p:blipFill>
          <a:blip r:embed="rId3"/>
          <a:stretch>
            <a:fillRect/>
          </a:stretch>
        </p:blipFill>
        <p:spPr>
          <a:xfrm>
            <a:off x="1120140" y="1973580"/>
            <a:ext cx="6375400" cy="1346200"/>
          </a:xfrm>
          <a:prstGeom prst="rect">
            <a:avLst/>
          </a:prstGeom>
        </p:spPr>
      </p:pic>
      <p:pic>
        <p:nvPicPr>
          <p:cNvPr id="11" name="图片 10">
            <a:extLst>
              <a:ext uri="{FF2B5EF4-FFF2-40B4-BE49-F238E27FC236}">
                <a16:creationId xmlns:a16="http://schemas.microsoft.com/office/drawing/2014/main" id="{B11D5BA1-F68F-6BA6-6EF0-7DB00EBFA7B4}"/>
              </a:ext>
            </a:extLst>
          </p:cNvPr>
          <p:cNvPicPr>
            <a:picLocks noChangeAspect="1"/>
          </p:cNvPicPr>
          <p:nvPr/>
        </p:nvPicPr>
        <p:blipFill>
          <a:blip r:embed="rId4"/>
          <a:stretch>
            <a:fillRect/>
          </a:stretch>
        </p:blipFill>
        <p:spPr>
          <a:xfrm>
            <a:off x="8362357" y="1163290"/>
            <a:ext cx="3255339" cy="2156490"/>
          </a:xfrm>
          <a:prstGeom prst="rect">
            <a:avLst/>
          </a:prstGeom>
        </p:spPr>
      </p:pic>
      <p:sp>
        <p:nvSpPr>
          <p:cNvPr id="3" name="文本框 2">
            <a:extLst>
              <a:ext uri="{FF2B5EF4-FFF2-40B4-BE49-F238E27FC236}">
                <a16:creationId xmlns:a16="http://schemas.microsoft.com/office/drawing/2014/main" id="{7F3D6056-62AA-80C7-BA2E-276D141117E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CDA3FE3D-0A7E-CD27-B39E-5A7BBC9C144A}"/>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26C11C8-46D7-1BA3-8848-F7B92A56601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a:extLst>
              <a:ext uri="{FF2B5EF4-FFF2-40B4-BE49-F238E27FC236}">
                <a16:creationId xmlns:a16="http://schemas.microsoft.com/office/drawing/2014/main" id="{AAA3AC52-D3DF-AB3C-8B43-43E1D56B1530}"/>
              </a:ext>
            </a:extLst>
          </p:cNvPr>
          <p:cNvSpPr/>
          <p:nvPr/>
        </p:nvSpPr>
        <p:spPr>
          <a:xfrm>
            <a:off x="4346532" y="3870542"/>
            <a:ext cx="2655517" cy="2029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ADB6D994-E191-54AC-712A-4E0CB92BD370}"/>
              </a:ext>
            </a:extLst>
          </p:cNvPr>
          <p:cNvSpPr/>
          <p:nvPr/>
        </p:nvSpPr>
        <p:spPr>
          <a:xfrm>
            <a:off x="4902559" y="4981566"/>
            <a:ext cx="1634646" cy="51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Policy</a:t>
            </a:r>
            <a:endParaRPr kumimoji="1" lang="zh-CN" altLang="en-US" dirty="0">
              <a:solidFill>
                <a:schemeClr val="tx1"/>
              </a:solidFill>
            </a:endParaRPr>
          </a:p>
        </p:txBody>
      </p:sp>
      <p:cxnSp>
        <p:nvCxnSpPr>
          <p:cNvPr id="12" name="直线箭头连接符 11">
            <a:extLst>
              <a:ext uri="{FF2B5EF4-FFF2-40B4-BE49-F238E27FC236}">
                <a16:creationId xmlns:a16="http://schemas.microsoft.com/office/drawing/2014/main" id="{0F5D7CE9-ADB1-1BB8-7D82-62777BA770D9}"/>
              </a:ext>
            </a:extLst>
          </p:cNvPr>
          <p:cNvCxnSpPr/>
          <p:nvPr/>
        </p:nvCxnSpPr>
        <p:spPr>
          <a:xfrm>
            <a:off x="3875425" y="5240203"/>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73C4B79-EB0C-913C-AFC6-808E969412C9}"/>
              </a:ext>
            </a:extLst>
          </p:cNvPr>
          <p:cNvCxnSpPr/>
          <p:nvPr/>
        </p:nvCxnSpPr>
        <p:spPr>
          <a:xfrm>
            <a:off x="6537205" y="5240203"/>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DB9D8F7-6A1B-B698-C311-95611DC64D42}"/>
              </a:ext>
            </a:extLst>
          </p:cNvPr>
          <p:cNvSpPr txBox="1"/>
          <p:nvPr/>
        </p:nvSpPr>
        <p:spPr>
          <a:xfrm>
            <a:off x="2576586" y="5055537"/>
            <a:ext cx="1461677" cy="369332"/>
          </a:xfrm>
          <a:prstGeom prst="rect">
            <a:avLst/>
          </a:prstGeom>
          <a:noFill/>
        </p:spPr>
        <p:txBody>
          <a:bodyPr wrap="square" rtlCol="0">
            <a:spAutoFit/>
          </a:bodyPr>
          <a:lstStyle/>
          <a:p>
            <a:r>
              <a:rPr kumimoji="1" lang="en-US" altLang="zh-CN" dirty="0"/>
              <a:t>observation</a:t>
            </a:r>
            <a:endParaRPr kumimoji="1" lang="zh-CN" altLang="en-US" dirty="0"/>
          </a:p>
        </p:txBody>
      </p:sp>
      <p:sp>
        <p:nvSpPr>
          <p:cNvPr id="15" name="文本框 14">
            <a:extLst>
              <a:ext uri="{FF2B5EF4-FFF2-40B4-BE49-F238E27FC236}">
                <a16:creationId xmlns:a16="http://schemas.microsoft.com/office/drawing/2014/main" id="{E13E3E14-BFC3-DF7B-8BDB-DC7D95B34745}"/>
              </a:ext>
            </a:extLst>
          </p:cNvPr>
          <p:cNvSpPr txBox="1"/>
          <p:nvPr/>
        </p:nvSpPr>
        <p:spPr>
          <a:xfrm>
            <a:off x="7704325" y="5055537"/>
            <a:ext cx="787493" cy="369332"/>
          </a:xfrm>
          <a:prstGeom prst="rect">
            <a:avLst/>
          </a:prstGeom>
          <a:noFill/>
        </p:spPr>
        <p:txBody>
          <a:bodyPr wrap="square" rtlCol="0">
            <a:spAutoFit/>
          </a:bodyPr>
          <a:lstStyle/>
          <a:p>
            <a:r>
              <a:rPr kumimoji="1" lang="en-US" altLang="zh-CN" dirty="0"/>
              <a:t>action</a:t>
            </a:r>
            <a:endParaRPr kumimoji="1" lang="zh-CN" altLang="en-US" dirty="0"/>
          </a:p>
        </p:txBody>
      </p:sp>
      <p:sp>
        <p:nvSpPr>
          <p:cNvPr id="16" name="圆角矩形 15">
            <a:extLst>
              <a:ext uri="{FF2B5EF4-FFF2-40B4-BE49-F238E27FC236}">
                <a16:creationId xmlns:a16="http://schemas.microsoft.com/office/drawing/2014/main" id="{40FD86F7-BAAE-8278-B0ED-95FAE2E6F872}"/>
              </a:ext>
            </a:extLst>
          </p:cNvPr>
          <p:cNvSpPr/>
          <p:nvPr/>
        </p:nvSpPr>
        <p:spPr>
          <a:xfrm>
            <a:off x="4879763" y="4208149"/>
            <a:ext cx="1634646" cy="51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Value</a:t>
            </a:r>
            <a:endParaRPr kumimoji="1" lang="zh-CN" altLang="en-US" dirty="0">
              <a:solidFill>
                <a:schemeClr val="tx1"/>
              </a:solidFill>
            </a:endParaRPr>
          </a:p>
        </p:txBody>
      </p:sp>
      <p:cxnSp>
        <p:nvCxnSpPr>
          <p:cNvPr id="17" name="直线箭头连接符 16">
            <a:extLst>
              <a:ext uri="{FF2B5EF4-FFF2-40B4-BE49-F238E27FC236}">
                <a16:creationId xmlns:a16="http://schemas.microsoft.com/office/drawing/2014/main" id="{787FFEA5-CB7C-A29C-5176-A470B26B75E2}"/>
              </a:ext>
            </a:extLst>
          </p:cNvPr>
          <p:cNvCxnSpPr>
            <a:cxnSpLocks/>
            <a:endCxn id="9" idx="0"/>
          </p:cNvCxnSpPr>
          <p:nvPr/>
        </p:nvCxnSpPr>
        <p:spPr>
          <a:xfrm>
            <a:off x="5719882" y="4725424"/>
            <a:ext cx="0" cy="256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0A07C809-9CE8-2C8B-1766-A6CCB9D7FB04}"/>
              </a:ext>
            </a:extLst>
          </p:cNvPr>
          <p:cNvCxnSpPr>
            <a:cxnSpLocks/>
          </p:cNvCxnSpPr>
          <p:nvPr/>
        </p:nvCxnSpPr>
        <p:spPr>
          <a:xfrm flipV="1">
            <a:off x="3875425" y="4466786"/>
            <a:ext cx="1004338" cy="77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57D4518B-CD35-C013-BECC-0499E895498F}"/>
              </a:ext>
            </a:extLst>
          </p:cNvPr>
          <p:cNvCxnSpPr>
            <a:cxnSpLocks/>
          </p:cNvCxnSpPr>
          <p:nvPr/>
        </p:nvCxnSpPr>
        <p:spPr>
          <a:xfrm flipH="1" flipV="1">
            <a:off x="6537205" y="4466786"/>
            <a:ext cx="679480" cy="769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7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Value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functions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B11D5BA1-F68F-6BA6-6EF0-7DB00EBFA7B4}"/>
              </a:ext>
            </a:extLst>
          </p:cNvPr>
          <p:cNvPicPr>
            <a:picLocks noChangeAspect="1"/>
          </p:cNvPicPr>
          <p:nvPr/>
        </p:nvPicPr>
        <p:blipFill>
          <a:blip r:embed="rId3"/>
          <a:stretch>
            <a:fillRect/>
          </a:stretch>
        </p:blipFill>
        <p:spPr>
          <a:xfrm>
            <a:off x="8259950" y="3720261"/>
            <a:ext cx="3255339" cy="2156490"/>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962B4A-64CF-79B0-1AC9-C5E02573DC90}"/>
                  </a:ext>
                </a:extLst>
              </p:cNvPr>
              <p:cNvSpPr txBox="1"/>
              <p:nvPr/>
            </p:nvSpPr>
            <p:spPr>
              <a:xfrm>
                <a:off x="875354" y="1648751"/>
                <a:ext cx="10742342" cy="923330"/>
              </a:xfrm>
              <a:prstGeom prst="rect">
                <a:avLst/>
              </a:prstGeom>
              <a:noFill/>
            </p:spPr>
            <p:txBody>
              <a:bodyPr wrap="square" rtlCol="0">
                <a:spAutoFit/>
              </a:bodyPr>
              <a:lstStyle/>
              <a:p>
                <a:r>
                  <a:rPr kumimoji="1" lang="en-US" altLang="zh-CN" b="1" dirty="0"/>
                  <a:t>State-value</a:t>
                </a:r>
                <a:r>
                  <a:rPr kumimoji="1" lang="zh-CN" altLang="en-US" b="1" dirty="0"/>
                  <a:t> </a:t>
                </a:r>
                <a:r>
                  <a:rPr kumimoji="1" lang="en-US" altLang="zh-CN" b="1" dirty="0"/>
                  <a:t>function</a:t>
                </a:r>
                <a:r>
                  <a:rPr kumimoji="1" lang="en-US" altLang="zh-CN" dirty="0"/>
                  <a:t>:</a:t>
                </a:r>
                <a:r>
                  <a:rPr kumimoji="1" lang="zh-CN" altLang="en-US" dirty="0"/>
                  <a:t> </a:t>
                </a:r>
                <a:r>
                  <a:rPr kumimoji="1" lang="en-US" altLang="zh-CN" dirty="0"/>
                  <a:t>the</a:t>
                </a:r>
                <a:r>
                  <a:rPr kumimoji="1" lang="zh-CN" altLang="en-US" dirty="0"/>
                  <a:t> </a:t>
                </a:r>
                <a:r>
                  <a:rPr kumimoji="1" lang="en-US" altLang="zh-CN" dirty="0"/>
                  <a:t>state-value</a:t>
                </a:r>
                <a:r>
                  <a:rPr kumimoji="1" lang="zh-CN" altLang="en-US" dirty="0"/>
                  <a:t> </a:t>
                </a:r>
                <a:r>
                  <a:rPr kumimoji="1" lang="en-US" altLang="zh-CN" dirty="0"/>
                  <a:t>function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𝜋</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oMath>
                </a14:m>
                <a:r>
                  <a:rPr kumimoji="1" lang="zh-CN" altLang="en-US" dirty="0"/>
                  <a:t> </a:t>
                </a:r>
                <a:r>
                  <a:rPr kumimoji="1" lang="en-US" altLang="zh-CN" dirty="0"/>
                  <a:t>of</a:t>
                </a:r>
                <a:r>
                  <a:rPr kumimoji="1" lang="zh-CN" altLang="en-US" dirty="0"/>
                  <a:t> </a:t>
                </a:r>
                <a:r>
                  <a:rPr kumimoji="1" lang="en-US" altLang="zh-CN" dirty="0"/>
                  <a:t>an</a:t>
                </a:r>
                <a:r>
                  <a:rPr kumimoji="1" lang="zh-CN" altLang="en-US" dirty="0"/>
                  <a:t> </a:t>
                </a:r>
                <a:r>
                  <a:rPr kumimoji="1" lang="en-US" altLang="zh-CN" dirty="0"/>
                  <a:t>MDP</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expected</a:t>
                </a:r>
                <a:r>
                  <a:rPr kumimoji="1" lang="zh-CN" altLang="en-US" dirty="0"/>
                  <a:t> </a:t>
                </a:r>
                <a:r>
                  <a:rPr kumimoji="1" lang="en-US" altLang="zh-CN" dirty="0"/>
                  <a:t>return</a:t>
                </a:r>
                <a:r>
                  <a:rPr kumimoji="1" lang="zh-CN" altLang="en-US" dirty="0"/>
                  <a:t> </a:t>
                </a:r>
                <a:r>
                  <a:rPr kumimoji="1" lang="en-US" altLang="zh-CN" dirty="0"/>
                  <a:t>starting</a:t>
                </a:r>
                <a:r>
                  <a:rPr kumimoji="1" lang="zh-CN" altLang="en-US" dirty="0"/>
                  <a:t> </a:t>
                </a:r>
                <a:r>
                  <a:rPr kumimoji="1" lang="en-US" altLang="zh-CN" dirty="0"/>
                  <a:t>from</a:t>
                </a:r>
                <a:r>
                  <a:rPr kumimoji="1" lang="zh-CN" altLang="en-US" dirty="0"/>
                  <a:t> </a:t>
                </a:r>
                <a:r>
                  <a:rPr kumimoji="1" lang="en-US" altLang="zh-CN" dirty="0"/>
                  <a:t>state</a:t>
                </a:r>
                <a:r>
                  <a:rPr kumimoji="1" lang="zh-CN" altLang="en-US" dirty="0"/>
                  <a:t> </a:t>
                </a:r>
                <a:r>
                  <a:rPr kumimoji="1" lang="en-US" altLang="zh-CN" i="1" dirty="0"/>
                  <a:t>s</a:t>
                </a:r>
                <a:r>
                  <a:rPr kumimoji="1" lang="en-US" altLang="zh-CN" dirty="0"/>
                  <a: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following</a:t>
                </a:r>
                <a:r>
                  <a:rPr kumimoji="1" lang="zh-CN" altLang="en-US" dirty="0"/>
                  <a:t> </a:t>
                </a:r>
                <a:r>
                  <a:rPr kumimoji="1" lang="en-US" altLang="zh-CN" dirty="0"/>
                  <a:t>policy</a:t>
                </a:r>
                <a:r>
                  <a:rPr kumimoji="1" lang="zh-CN" altLang="en-US" dirty="0"/>
                  <a:t> </a:t>
                </a:r>
                <a14:m>
                  <m:oMath xmlns:m="http://schemas.openxmlformats.org/officeDocument/2006/math">
                    <m:r>
                      <a:rPr kumimoji="1" lang="en-US" altLang="zh-CN" b="0" i="1" smtClean="0">
                        <a:latin typeface="Cambria Math" panose="02040503050406030204" pitchFamily="18" charset="0"/>
                      </a:rPr>
                      <m:t>𝜋</m:t>
                    </m:r>
                  </m:oMath>
                </a14:m>
                <a:r>
                  <a:rPr kumimoji="1" lang="en-US" altLang="zh-CN" dirty="0"/>
                  <a:t>:</a:t>
                </a:r>
              </a:p>
              <a:p>
                <a:pPr algn="ctr"/>
                <a:r>
                  <a:rPr kumimoji="1" lang="zh-CN" altLang="en-US"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i="1">
                            <a:latin typeface="Cambria Math" panose="02040503050406030204" pitchFamily="18" charset="0"/>
                          </a:rPr>
                          <m:t>𝜋</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𝑠</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𝔼</m:t>
                        </m:r>
                      </m:e>
                      <m:sub>
                        <m:r>
                          <a:rPr kumimoji="1" lang="en-US" altLang="zh-CN" b="0" i="1" smtClean="0">
                            <a:latin typeface="Cambria Math" panose="02040503050406030204" pitchFamily="18" charset="0"/>
                            <a:ea typeface="Cambria Math" panose="02040503050406030204" pitchFamily="18" charset="0"/>
                          </a:rPr>
                          <m:t>𝜋</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𝐺</m:t>
                        </m:r>
                      </m:e>
                      <m:sub>
                        <m:r>
                          <a:rPr kumimoji="1" lang="en-US" altLang="zh-CN" b="0" i="1" smtClean="0">
                            <a:latin typeface="Cambria Math" panose="02040503050406030204" pitchFamily="18" charset="0"/>
                            <a:ea typeface="Cambria Math" panose="02040503050406030204" pitchFamily="18" charset="0"/>
                          </a:rPr>
                          <m:t>𝑡</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𝑠</m:t>
                    </m:r>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t> </a:t>
                </a:r>
                <a:endParaRPr kumimoji="1" lang="en-US" altLang="zh-CN" dirty="0"/>
              </a:p>
            </p:txBody>
          </p:sp>
        </mc:Choice>
        <mc:Fallback xmlns="">
          <p:sp>
            <p:nvSpPr>
              <p:cNvPr id="13" name="文本框 12">
                <a:extLst>
                  <a:ext uri="{FF2B5EF4-FFF2-40B4-BE49-F238E27FC236}">
                    <a16:creationId xmlns:a16="http://schemas.microsoft.com/office/drawing/2014/main" id="{0F962B4A-64CF-79B0-1AC9-C5E02573DC90}"/>
                  </a:ext>
                </a:extLst>
              </p:cNvPr>
              <p:cNvSpPr txBox="1">
                <a:spLocks noRot="1" noChangeAspect="1" noMove="1" noResize="1" noEditPoints="1" noAdjustHandles="1" noChangeArrowheads="1" noChangeShapeType="1" noTextEdit="1"/>
              </p:cNvSpPr>
              <p:nvPr/>
            </p:nvSpPr>
            <p:spPr>
              <a:xfrm>
                <a:off x="875354" y="1648751"/>
                <a:ext cx="10742342" cy="923330"/>
              </a:xfrm>
              <a:prstGeom prst="rect">
                <a:avLst/>
              </a:prstGeom>
              <a:blipFill>
                <a:blip r:embed="rId6"/>
                <a:stretch>
                  <a:fillRect l="-591" t="-2703"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532C89-A735-1C26-8823-0BE59F8454CC}"/>
                  </a:ext>
                </a:extLst>
              </p:cNvPr>
              <p:cNvSpPr txBox="1"/>
              <p:nvPr/>
            </p:nvSpPr>
            <p:spPr>
              <a:xfrm>
                <a:off x="875354" y="2967335"/>
                <a:ext cx="10742342" cy="923330"/>
              </a:xfrm>
              <a:prstGeom prst="rect">
                <a:avLst/>
              </a:prstGeom>
              <a:noFill/>
            </p:spPr>
            <p:txBody>
              <a:bodyPr wrap="square" rtlCol="0">
                <a:spAutoFit/>
              </a:bodyPr>
              <a:lstStyle/>
              <a:p>
                <a:r>
                  <a:rPr kumimoji="1" lang="en-US" altLang="zh-CN" b="1" dirty="0"/>
                  <a:t>Action-value</a:t>
                </a:r>
                <a:r>
                  <a:rPr kumimoji="1" lang="zh-CN" altLang="en-US" b="1" dirty="0"/>
                  <a:t> </a:t>
                </a:r>
                <a:r>
                  <a:rPr kumimoji="1" lang="en-US" altLang="zh-CN" b="1" dirty="0"/>
                  <a:t>function</a:t>
                </a:r>
                <a:r>
                  <a:rPr kumimoji="1" lang="en-US" altLang="zh-CN" dirty="0"/>
                  <a:t>:</a:t>
                </a:r>
                <a:r>
                  <a:rPr kumimoji="1" lang="zh-CN" altLang="en-US" dirty="0"/>
                  <a:t> </a:t>
                </a:r>
                <a:r>
                  <a:rPr kumimoji="1" lang="en-US" altLang="zh-CN" dirty="0"/>
                  <a:t>the</a:t>
                </a:r>
                <a:r>
                  <a:rPr kumimoji="1" lang="zh-CN" altLang="en-US" dirty="0"/>
                  <a:t> </a:t>
                </a:r>
                <a:r>
                  <a:rPr kumimoji="1" lang="en-US" altLang="zh-CN" dirty="0"/>
                  <a:t>action-value</a:t>
                </a:r>
                <a:r>
                  <a:rPr kumimoji="1" lang="zh-CN" altLang="en-US" dirty="0"/>
                  <a:t> </a:t>
                </a:r>
                <a:r>
                  <a:rPr kumimoji="1" lang="en-US" altLang="zh-CN" dirty="0"/>
                  <a:t>function</a:t>
                </a:r>
                <a:r>
                  <a:rPr kumimoji="1" lang="zh-CN" altLang="en-US"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b="0" i="1" smtClean="0">
                            <a:latin typeface="Cambria Math" panose="02040503050406030204" pitchFamily="18" charset="0"/>
                          </a:rPr>
                          <m:t>𝜋</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oMath>
                </a14:m>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expected</a:t>
                </a:r>
                <a:r>
                  <a:rPr kumimoji="1" lang="zh-CN" altLang="en-US" dirty="0"/>
                  <a:t> </a:t>
                </a:r>
                <a:r>
                  <a:rPr kumimoji="1" lang="en-US" altLang="zh-CN" dirty="0"/>
                  <a:t>return</a:t>
                </a:r>
                <a:r>
                  <a:rPr kumimoji="1" lang="zh-CN" altLang="en-US" dirty="0"/>
                  <a:t> </a:t>
                </a:r>
                <a:r>
                  <a:rPr kumimoji="1" lang="en-US" altLang="zh-CN" dirty="0"/>
                  <a:t>starting</a:t>
                </a:r>
                <a:r>
                  <a:rPr kumimoji="1" lang="zh-CN" altLang="en-US" dirty="0"/>
                  <a:t> </a:t>
                </a:r>
                <a:r>
                  <a:rPr kumimoji="1" lang="en-US" altLang="zh-CN" dirty="0"/>
                  <a:t>from</a:t>
                </a:r>
                <a:r>
                  <a:rPr kumimoji="1" lang="zh-CN" altLang="en-US" dirty="0"/>
                  <a:t> </a:t>
                </a:r>
                <a:r>
                  <a:rPr kumimoji="1" lang="en-US" altLang="zh-CN" dirty="0"/>
                  <a:t>state</a:t>
                </a:r>
                <a:r>
                  <a:rPr kumimoji="1" lang="zh-CN" altLang="en-US" dirty="0"/>
                  <a:t> </a:t>
                </a:r>
                <a:r>
                  <a:rPr kumimoji="1" lang="en-US" altLang="zh-CN" i="1" dirty="0"/>
                  <a:t>s</a:t>
                </a:r>
                <a:r>
                  <a:rPr kumimoji="1" lang="en-US" altLang="zh-CN" dirty="0"/>
                  <a:t>,</a:t>
                </a:r>
                <a:r>
                  <a:rPr kumimoji="1" lang="zh-CN" altLang="en-US" dirty="0"/>
                  <a:t> </a:t>
                </a:r>
                <a:r>
                  <a:rPr kumimoji="1" lang="en-US" altLang="zh-CN" dirty="0"/>
                  <a:t>taking</a:t>
                </a:r>
                <a:r>
                  <a:rPr kumimoji="1" lang="zh-CN" altLang="en-US" dirty="0"/>
                  <a:t> </a:t>
                </a:r>
                <a:r>
                  <a:rPr kumimoji="1" lang="en-US" altLang="zh-CN" dirty="0"/>
                  <a:t>action</a:t>
                </a:r>
                <a:r>
                  <a:rPr kumimoji="1" lang="zh-CN" altLang="en-US" dirty="0"/>
                  <a:t> </a:t>
                </a:r>
                <a:r>
                  <a:rPr kumimoji="1" lang="en-US" altLang="zh-CN" i="1" dirty="0"/>
                  <a:t>a</a:t>
                </a:r>
                <a:r>
                  <a:rPr kumimoji="1" lang="en-US" altLang="zh-CN" dirty="0"/>
                  <a:t>,</a:t>
                </a:r>
                <a:r>
                  <a:rPr kumimoji="1" lang="zh-CN" altLang="en-US" dirty="0"/>
                  <a:t> </a:t>
                </a:r>
                <a:r>
                  <a:rPr kumimoji="1" lang="en-US" altLang="zh-CN" dirty="0"/>
                  <a:t>and</a:t>
                </a:r>
                <a:r>
                  <a:rPr kumimoji="1" lang="zh-CN" altLang="en-US" dirty="0"/>
                  <a:t> </a:t>
                </a:r>
                <a:r>
                  <a:rPr kumimoji="1" lang="en-US" altLang="zh-CN" dirty="0"/>
                  <a:t>then</a:t>
                </a:r>
                <a:r>
                  <a:rPr kumimoji="1" lang="zh-CN" altLang="en-US" dirty="0"/>
                  <a:t> </a:t>
                </a:r>
                <a:r>
                  <a:rPr kumimoji="1" lang="en-US" altLang="zh-CN" dirty="0"/>
                  <a:t>following</a:t>
                </a:r>
                <a:r>
                  <a:rPr kumimoji="1" lang="zh-CN" altLang="en-US" dirty="0"/>
                  <a:t> </a:t>
                </a:r>
                <a:r>
                  <a:rPr kumimoji="1" lang="en-US" altLang="zh-CN" dirty="0"/>
                  <a:t>policy</a:t>
                </a:r>
                <a:r>
                  <a:rPr kumimoji="1" lang="zh-CN" altLang="en-US" dirty="0"/>
                  <a:t> </a:t>
                </a:r>
                <a14:m>
                  <m:oMath xmlns:m="http://schemas.openxmlformats.org/officeDocument/2006/math">
                    <m:r>
                      <a:rPr kumimoji="1" lang="en-US" altLang="zh-CN" b="0" i="1" smtClean="0">
                        <a:latin typeface="Cambria Math" panose="02040503050406030204" pitchFamily="18" charset="0"/>
                      </a:rPr>
                      <m:t>𝜋</m:t>
                    </m:r>
                  </m:oMath>
                </a14:m>
                <a:r>
                  <a:rPr kumimoji="1" lang="en-US" altLang="zh-CN" dirty="0"/>
                  <a:t>:</a:t>
                </a:r>
              </a:p>
              <a:p>
                <a:pPr algn="ctr"/>
                <a:r>
                  <a:rPr kumimoji="1" lang="zh-CN" altLang="en-US"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𝑞</m:t>
                        </m:r>
                      </m:e>
                      <m:sub>
                        <m:r>
                          <a:rPr kumimoji="1" lang="en-US" altLang="zh-CN" i="1">
                            <a:latin typeface="Cambria Math" panose="02040503050406030204" pitchFamily="18" charset="0"/>
                          </a:rPr>
                          <m:t>𝜋</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𝔼</m:t>
                        </m:r>
                      </m:e>
                      <m:sub>
                        <m:r>
                          <a:rPr kumimoji="1" lang="en-US" altLang="zh-CN" b="0" i="1" smtClean="0">
                            <a:latin typeface="Cambria Math" panose="02040503050406030204" pitchFamily="18" charset="0"/>
                            <a:ea typeface="Cambria Math" panose="02040503050406030204" pitchFamily="18" charset="0"/>
                          </a:rPr>
                          <m:t>𝜋</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𝐺</m:t>
                        </m:r>
                      </m:e>
                      <m:sub>
                        <m:r>
                          <a:rPr kumimoji="1" lang="en-US" altLang="zh-CN" b="0" i="1" smtClean="0">
                            <a:latin typeface="Cambria Math" panose="02040503050406030204" pitchFamily="18" charset="0"/>
                            <a:ea typeface="Cambria Math" panose="02040503050406030204" pitchFamily="18" charset="0"/>
                          </a:rPr>
                          <m:t>𝑡</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𝑠</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𝐴</m:t>
                        </m:r>
                      </m:e>
                      <m:sub>
                        <m:r>
                          <a:rPr kumimoji="1" lang="en-US" altLang="zh-CN" b="0" i="1" smtClean="0">
                            <a:latin typeface="Cambria Math" panose="02040503050406030204" pitchFamily="18" charset="0"/>
                            <a:ea typeface="Cambria Math" panose="02040503050406030204" pitchFamily="18" charset="0"/>
                          </a:rPr>
                          <m:t>𝑡</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𝑎</m:t>
                    </m:r>
                    <m:r>
                      <a:rPr kumimoji="1" lang="en-US" altLang="zh-CN" b="0" i="1" smtClean="0">
                        <a:latin typeface="Cambria Math" panose="02040503050406030204" pitchFamily="18" charset="0"/>
                        <a:ea typeface="Cambria Math" panose="02040503050406030204" pitchFamily="18" charset="0"/>
                      </a:rPr>
                      <m:t>]</m:t>
                    </m:r>
                  </m:oMath>
                </a14:m>
                <a:r>
                  <a:rPr kumimoji="1" lang="zh-CN" altLang="en-US" dirty="0"/>
                  <a:t> </a:t>
                </a:r>
                <a:endParaRPr kumimoji="1" lang="en-US" altLang="zh-CN" dirty="0"/>
              </a:p>
            </p:txBody>
          </p:sp>
        </mc:Choice>
        <mc:Fallback xmlns="">
          <p:sp>
            <p:nvSpPr>
              <p:cNvPr id="14" name="文本框 13">
                <a:extLst>
                  <a:ext uri="{FF2B5EF4-FFF2-40B4-BE49-F238E27FC236}">
                    <a16:creationId xmlns:a16="http://schemas.microsoft.com/office/drawing/2014/main" id="{36532C89-A735-1C26-8823-0BE59F8454CC}"/>
                  </a:ext>
                </a:extLst>
              </p:cNvPr>
              <p:cNvSpPr txBox="1">
                <a:spLocks noRot="1" noChangeAspect="1" noMove="1" noResize="1" noEditPoints="1" noAdjustHandles="1" noChangeArrowheads="1" noChangeShapeType="1" noTextEdit="1"/>
              </p:cNvSpPr>
              <p:nvPr/>
            </p:nvSpPr>
            <p:spPr>
              <a:xfrm>
                <a:off x="875354" y="2967335"/>
                <a:ext cx="10742342" cy="923330"/>
              </a:xfrm>
              <a:prstGeom prst="rect">
                <a:avLst/>
              </a:prstGeom>
              <a:blipFill>
                <a:blip r:embed="rId7"/>
                <a:stretch>
                  <a:fillRect l="-591" t="-2703" b="-540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DE9561A-7382-349A-DAEF-C4C251184FA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EF00F9CF-FAE1-E0AC-C318-0F12551FD7B6}"/>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ECF35733-CE1F-EAB6-4559-B0CE8E7E2DD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867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Basic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Notions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AlphaGo</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Deep</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Q-Learning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Reinforcement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Causality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World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Models</a:t>
            </a:r>
          </a:p>
        </p:txBody>
      </p:sp>
      <p:sp>
        <p:nvSpPr>
          <p:cNvPr id="5" name="文本框 4">
            <a:extLst>
              <a:ext uri="{FF2B5EF4-FFF2-40B4-BE49-F238E27FC236}">
                <a16:creationId xmlns:a16="http://schemas.microsoft.com/office/drawing/2014/main" id="{290D65BB-9285-83A4-F30E-D120E58B398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3BF3F271-5BCB-A9CF-12F8-2CD216196C02}"/>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B48E53D0-5DA0-7C87-7497-84164F2D1F6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644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Major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Components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Agent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958C0DB3-2568-DEB5-9A6D-BE17B992B40B}"/>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An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RL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agent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may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contain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one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or</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more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these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components:</a:t>
            </a:r>
            <a:endParaRPr kumimoji="1" lang="zh-CN" altLang="en-US" sz="1450" dirty="0">
              <a:latin typeface="Arial" panose="020B0604020202020204" pitchFamily="34" charset="0"/>
              <a:ea typeface="FangSong"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C0767F20-03C4-9381-F0C3-C147C20AF4A2}"/>
              </a:ext>
            </a:extLst>
          </p:cNvPr>
          <p:cNvPicPr>
            <a:picLocks noChangeAspect="1"/>
          </p:cNvPicPr>
          <p:nvPr/>
        </p:nvPicPr>
        <p:blipFill>
          <a:blip r:embed="rId3"/>
          <a:stretch>
            <a:fillRect/>
          </a:stretch>
        </p:blipFill>
        <p:spPr>
          <a:xfrm>
            <a:off x="1107440" y="2062480"/>
            <a:ext cx="6299200" cy="1257300"/>
          </a:xfrm>
          <a:prstGeom prst="rect">
            <a:avLst/>
          </a:prstGeom>
        </p:spPr>
      </p:pic>
      <p:sp>
        <p:nvSpPr>
          <p:cNvPr id="3" name="文本框 2">
            <a:extLst>
              <a:ext uri="{FF2B5EF4-FFF2-40B4-BE49-F238E27FC236}">
                <a16:creationId xmlns:a16="http://schemas.microsoft.com/office/drawing/2014/main" id="{A6F60F27-91B0-734D-D5C6-B364EB28EF32}"/>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DDAA316E-286C-D7C8-51D2-07E8BBD70770}"/>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6060CB9-F17E-F8E2-A3AC-FB9281AC649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a:extLst>
              <a:ext uri="{FF2B5EF4-FFF2-40B4-BE49-F238E27FC236}">
                <a16:creationId xmlns:a16="http://schemas.microsoft.com/office/drawing/2014/main" id="{5BEF2C6F-A50D-4776-4A25-845062165535}"/>
              </a:ext>
            </a:extLst>
          </p:cNvPr>
          <p:cNvSpPr/>
          <p:nvPr/>
        </p:nvSpPr>
        <p:spPr>
          <a:xfrm>
            <a:off x="4215193" y="3287248"/>
            <a:ext cx="2963786" cy="26321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0664C3C7-0E1A-FF67-67D6-1DA638DFB6EB}"/>
              </a:ext>
            </a:extLst>
          </p:cNvPr>
          <p:cNvSpPr/>
          <p:nvPr/>
        </p:nvSpPr>
        <p:spPr>
          <a:xfrm>
            <a:off x="4902559" y="4981566"/>
            <a:ext cx="1634646" cy="51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Policy</a:t>
            </a:r>
            <a:endParaRPr kumimoji="1" lang="zh-CN" altLang="en-US" dirty="0">
              <a:solidFill>
                <a:schemeClr val="tx1"/>
              </a:solidFill>
            </a:endParaRPr>
          </a:p>
        </p:txBody>
      </p:sp>
      <p:cxnSp>
        <p:nvCxnSpPr>
          <p:cNvPr id="11" name="直线箭头连接符 10">
            <a:extLst>
              <a:ext uri="{FF2B5EF4-FFF2-40B4-BE49-F238E27FC236}">
                <a16:creationId xmlns:a16="http://schemas.microsoft.com/office/drawing/2014/main" id="{4E8EA1CA-8860-9DD7-D563-D0BDA6883AF9}"/>
              </a:ext>
            </a:extLst>
          </p:cNvPr>
          <p:cNvCxnSpPr/>
          <p:nvPr/>
        </p:nvCxnSpPr>
        <p:spPr>
          <a:xfrm>
            <a:off x="3875425" y="5240203"/>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AE6341DB-35A6-C445-D967-A0614DC87262}"/>
              </a:ext>
            </a:extLst>
          </p:cNvPr>
          <p:cNvCxnSpPr/>
          <p:nvPr/>
        </p:nvCxnSpPr>
        <p:spPr>
          <a:xfrm>
            <a:off x="6537205" y="5240203"/>
            <a:ext cx="10271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64CE623-5AE6-1375-B33C-B6AD10472455}"/>
              </a:ext>
            </a:extLst>
          </p:cNvPr>
          <p:cNvSpPr txBox="1"/>
          <p:nvPr/>
        </p:nvSpPr>
        <p:spPr>
          <a:xfrm>
            <a:off x="2576586" y="5055537"/>
            <a:ext cx="1461677" cy="369332"/>
          </a:xfrm>
          <a:prstGeom prst="rect">
            <a:avLst/>
          </a:prstGeom>
          <a:noFill/>
        </p:spPr>
        <p:txBody>
          <a:bodyPr wrap="square" rtlCol="0">
            <a:spAutoFit/>
          </a:bodyPr>
          <a:lstStyle/>
          <a:p>
            <a:r>
              <a:rPr kumimoji="1" lang="en-US" altLang="zh-CN" dirty="0"/>
              <a:t>observation</a:t>
            </a:r>
            <a:endParaRPr kumimoji="1" lang="zh-CN" altLang="en-US" dirty="0"/>
          </a:p>
        </p:txBody>
      </p:sp>
      <p:sp>
        <p:nvSpPr>
          <p:cNvPr id="14" name="文本框 13">
            <a:extLst>
              <a:ext uri="{FF2B5EF4-FFF2-40B4-BE49-F238E27FC236}">
                <a16:creationId xmlns:a16="http://schemas.microsoft.com/office/drawing/2014/main" id="{30D38A83-822E-67AA-4EEA-7E200C58791A}"/>
              </a:ext>
            </a:extLst>
          </p:cNvPr>
          <p:cNvSpPr txBox="1"/>
          <p:nvPr/>
        </p:nvSpPr>
        <p:spPr>
          <a:xfrm>
            <a:off x="7704325" y="5055537"/>
            <a:ext cx="787493" cy="369332"/>
          </a:xfrm>
          <a:prstGeom prst="rect">
            <a:avLst/>
          </a:prstGeom>
          <a:noFill/>
        </p:spPr>
        <p:txBody>
          <a:bodyPr wrap="square" rtlCol="0">
            <a:spAutoFit/>
          </a:bodyPr>
          <a:lstStyle/>
          <a:p>
            <a:r>
              <a:rPr kumimoji="1" lang="en-US" altLang="zh-CN" dirty="0"/>
              <a:t>action</a:t>
            </a:r>
            <a:endParaRPr kumimoji="1" lang="zh-CN" altLang="en-US" dirty="0"/>
          </a:p>
        </p:txBody>
      </p:sp>
      <p:sp>
        <p:nvSpPr>
          <p:cNvPr id="15" name="圆角矩形 14">
            <a:extLst>
              <a:ext uri="{FF2B5EF4-FFF2-40B4-BE49-F238E27FC236}">
                <a16:creationId xmlns:a16="http://schemas.microsoft.com/office/drawing/2014/main" id="{2C13CE76-8FA1-C98A-D7C3-1DE25A2C894C}"/>
              </a:ext>
            </a:extLst>
          </p:cNvPr>
          <p:cNvSpPr/>
          <p:nvPr/>
        </p:nvSpPr>
        <p:spPr>
          <a:xfrm>
            <a:off x="4879763" y="4208149"/>
            <a:ext cx="1634646" cy="517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Value</a:t>
            </a:r>
            <a:endParaRPr kumimoji="1" lang="zh-CN" altLang="en-US" dirty="0">
              <a:solidFill>
                <a:schemeClr val="tx1"/>
              </a:solidFill>
            </a:endParaRPr>
          </a:p>
        </p:txBody>
      </p:sp>
      <p:cxnSp>
        <p:nvCxnSpPr>
          <p:cNvPr id="16" name="直线箭头连接符 15">
            <a:extLst>
              <a:ext uri="{FF2B5EF4-FFF2-40B4-BE49-F238E27FC236}">
                <a16:creationId xmlns:a16="http://schemas.microsoft.com/office/drawing/2014/main" id="{B1A20815-A161-7F78-FD68-A7D3BB01F0DB}"/>
              </a:ext>
            </a:extLst>
          </p:cNvPr>
          <p:cNvCxnSpPr>
            <a:cxnSpLocks/>
            <a:endCxn id="9" idx="0"/>
          </p:cNvCxnSpPr>
          <p:nvPr/>
        </p:nvCxnSpPr>
        <p:spPr>
          <a:xfrm>
            <a:off x="5719882" y="4725424"/>
            <a:ext cx="0" cy="256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93ABE33D-A14F-0CDC-5A87-E1D1A1C38C60}"/>
              </a:ext>
            </a:extLst>
          </p:cNvPr>
          <p:cNvCxnSpPr>
            <a:cxnSpLocks/>
          </p:cNvCxnSpPr>
          <p:nvPr/>
        </p:nvCxnSpPr>
        <p:spPr>
          <a:xfrm flipV="1">
            <a:off x="3875425" y="4466786"/>
            <a:ext cx="1004338" cy="77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60DC92FA-E31E-2C33-19F2-00F6F82C0796}"/>
              </a:ext>
            </a:extLst>
          </p:cNvPr>
          <p:cNvCxnSpPr>
            <a:cxnSpLocks/>
          </p:cNvCxnSpPr>
          <p:nvPr/>
        </p:nvCxnSpPr>
        <p:spPr>
          <a:xfrm flipH="1" flipV="1">
            <a:off x="6537205" y="4466786"/>
            <a:ext cx="679480" cy="769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E3E41006-0A6E-1C62-52D3-A1C111C4D59E}"/>
              </a:ext>
            </a:extLst>
          </p:cNvPr>
          <p:cNvSpPr/>
          <p:nvPr/>
        </p:nvSpPr>
        <p:spPr>
          <a:xfrm>
            <a:off x="5244389" y="3541872"/>
            <a:ext cx="981635" cy="410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Model</a:t>
            </a:r>
            <a:endParaRPr kumimoji="1" lang="zh-CN" altLang="en-US" dirty="0">
              <a:solidFill>
                <a:schemeClr val="tx1"/>
              </a:solidFill>
            </a:endParaRPr>
          </a:p>
        </p:txBody>
      </p:sp>
      <p:cxnSp>
        <p:nvCxnSpPr>
          <p:cNvPr id="20" name="直线箭头连接符 19">
            <a:extLst>
              <a:ext uri="{FF2B5EF4-FFF2-40B4-BE49-F238E27FC236}">
                <a16:creationId xmlns:a16="http://schemas.microsoft.com/office/drawing/2014/main" id="{9CA36574-04C0-B25A-D53B-9217E6955B84}"/>
              </a:ext>
            </a:extLst>
          </p:cNvPr>
          <p:cNvCxnSpPr>
            <a:cxnSpLocks/>
            <a:endCxn id="19" idx="1"/>
          </p:cNvCxnSpPr>
          <p:nvPr/>
        </p:nvCxnSpPr>
        <p:spPr>
          <a:xfrm flipV="1">
            <a:off x="3886823" y="3746940"/>
            <a:ext cx="1357566" cy="14821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2CF6F6CF-9075-A1A6-1D6E-9B4148E09EF8}"/>
              </a:ext>
            </a:extLst>
          </p:cNvPr>
          <p:cNvCxnSpPr>
            <a:cxnSpLocks/>
          </p:cNvCxnSpPr>
          <p:nvPr/>
        </p:nvCxnSpPr>
        <p:spPr>
          <a:xfrm>
            <a:off x="6223422" y="3746939"/>
            <a:ext cx="1031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00DC01D-6580-8948-A3E1-DD736C9F9312}"/>
              </a:ext>
            </a:extLst>
          </p:cNvPr>
          <p:cNvSpPr txBox="1"/>
          <p:nvPr/>
        </p:nvSpPr>
        <p:spPr>
          <a:xfrm>
            <a:off x="7507349" y="3542817"/>
            <a:ext cx="2161086" cy="369332"/>
          </a:xfrm>
          <a:prstGeom prst="rect">
            <a:avLst/>
          </a:prstGeom>
          <a:noFill/>
        </p:spPr>
        <p:txBody>
          <a:bodyPr wrap="square" rtlCol="0">
            <a:spAutoFit/>
          </a:bodyPr>
          <a:lstStyle/>
          <a:p>
            <a:r>
              <a:rPr kumimoji="1" lang="en-US" altLang="zh-CN" dirty="0"/>
              <a:t>Prediction,</a:t>
            </a:r>
            <a:r>
              <a:rPr kumimoji="1" lang="zh-CN" altLang="en-US" dirty="0"/>
              <a:t> </a:t>
            </a:r>
            <a:r>
              <a:rPr kumimoji="1" lang="en-US" altLang="zh-CN" dirty="0"/>
              <a:t>planning</a:t>
            </a:r>
            <a:endParaRPr kumimoji="1" lang="zh-CN" altLang="en-US" dirty="0"/>
          </a:p>
        </p:txBody>
      </p:sp>
    </p:spTree>
    <p:extLst>
      <p:ext uri="{BB962C8B-B14F-4D97-AF65-F5344CB8AC3E}">
        <p14:creationId xmlns:p14="http://schemas.microsoft.com/office/powerpoint/2010/main" val="111059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958C0DB3-2568-DEB5-9A6D-BE17B992B40B}"/>
              </a:ext>
            </a:extLst>
          </p:cNvPr>
          <p:cNvSpPr txBox="1">
            <a:spLocks/>
          </p:cNvSpPr>
          <p:nvPr/>
        </p:nvSpPr>
        <p:spPr>
          <a:xfrm>
            <a:off x="814039" y="1493270"/>
            <a:ext cx="5942361"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from</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experience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endParaRPr kumimoji="1" lang="en-US" altLang="zh-CN" sz="20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behavior</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imagination</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Act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the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environment</a:t>
            </a:r>
            <a:endParaRPr kumimoji="1" lang="zh-CN" altLang="en-US" sz="1450" dirty="0">
              <a:latin typeface="Arial" panose="020B0604020202020204" pitchFamily="34" charset="0"/>
              <a:ea typeface="FangSong"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6CB9034A-40BF-02D7-9F3B-6820DC4A7735}"/>
              </a:ext>
            </a:extLst>
          </p:cNvPr>
          <p:cNvPicPr>
            <a:picLocks noChangeAspect="1"/>
          </p:cNvPicPr>
          <p:nvPr/>
        </p:nvPicPr>
        <p:blipFill>
          <a:blip r:embed="rId3"/>
          <a:stretch>
            <a:fillRect/>
          </a:stretch>
        </p:blipFill>
        <p:spPr>
          <a:xfrm>
            <a:off x="5226719" y="875191"/>
            <a:ext cx="6422009" cy="5057113"/>
          </a:xfrm>
          <a:prstGeom prst="rect">
            <a:avLst/>
          </a:prstGeom>
        </p:spPr>
      </p:pic>
      <p:pic>
        <p:nvPicPr>
          <p:cNvPr id="11" name="图片 10">
            <a:extLst>
              <a:ext uri="{FF2B5EF4-FFF2-40B4-BE49-F238E27FC236}">
                <a16:creationId xmlns:a16="http://schemas.microsoft.com/office/drawing/2014/main" id="{E45D8F27-EAA5-92F8-7C3C-589380FCB015}"/>
              </a:ext>
            </a:extLst>
          </p:cNvPr>
          <p:cNvPicPr>
            <a:picLocks noChangeAspect="1"/>
          </p:cNvPicPr>
          <p:nvPr/>
        </p:nvPicPr>
        <p:blipFill>
          <a:blip r:embed="rId4"/>
          <a:stretch>
            <a:fillRect/>
          </a:stretch>
        </p:blipFill>
        <p:spPr>
          <a:xfrm>
            <a:off x="814039" y="2886636"/>
            <a:ext cx="3778281" cy="3093101"/>
          </a:xfrm>
          <a:prstGeom prst="rect">
            <a:avLst/>
          </a:prstGeom>
        </p:spPr>
      </p:pic>
      <p:sp>
        <p:nvSpPr>
          <p:cNvPr id="14" name="文本框 13">
            <a:extLst>
              <a:ext uri="{FF2B5EF4-FFF2-40B4-BE49-F238E27FC236}">
                <a16:creationId xmlns:a16="http://schemas.microsoft.com/office/drawing/2014/main" id="{FC12AC97-EA3D-4E79-99EE-0EBE91D269F8}"/>
              </a:ext>
            </a:extLst>
          </p:cNvPr>
          <p:cNvSpPr txBox="1"/>
          <p:nvPr/>
        </p:nvSpPr>
        <p:spPr>
          <a:xfrm>
            <a:off x="635619" y="6218694"/>
            <a:ext cx="8975741" cy="523220"/>
          </a:xfrm>
          <a:prstGeom prst="rect">
            <a:avLst/>
          </a:prstGeom>
          <a:noFill/>
        </p:spPr>
        <p:txBody>
          <a:bodyPr wrap="square" rtlCol="0">
            <a:spAutoFit/>
          </a:bodyPr>
          <a:lstStyle/>
          <a:p>
            <a:r>
              <a:rPr kumimoji="1" lang="en-US" altLang="zh-CN" sz="1400" dirty="0"/>
              <a:t>Sutton,</a:t>
            </a:r>
            <a:r>
              <a:rPr kumimoji="1" lang="zh-CN" altLang="en-US" sz="1400" dirty="0"/>
              <a:t> </a:t>
            </a:r>
            <a:r>
              <a:rPr kumimoji="1" lang="en-US" altLang="zh-CN" sz="1400" dirty="0"/>
              <a:t>R.S.</a:t>
            </a:r>
            <a:r>
              <a:rPr kumimoji="1" lang="zh-CN" altLang="en-US" sz="1400" dirty="0"/>
              <a:t> </a:t>
            </a:r>
            <a:r>
              <a:rPr kumimoji="1" lang="en-US" altLang="zh-CN" sz="1400" dirty="0"/>
              <a:t>(1990).</a:t>
            </a:r>
            <a:r>
              <a:rPr kumimoji="1" lang="zh-CN" altLang="en-US" sz="1400" dirty="0"/>
              <a:t> </a:t>
            </a:r>
            <a:r>
              <a:rPr kumimoji="1" lang="en-US" altLang="zh-CN" sz="1400" dirty="0"/>
              <a:t>Integrated</a:t>
            </a:r>
            <a:r>
              <a:rPr kumimoji="1" lang="zh-CN" altLang="en-US" sz="1400" dirty="0"/>
              <a:t> </a:t>
            </a:r>
            <a:r>
              <a:rPr kumimoji="1" lang="en-US" altLang="zh-CN" sz="1400" dirty="0"/>
              <a:t>architectures</a:t>
            </a:r>
            <a:r>
              <a:rPr kumimoji="1" lang="zh-CN" altLang="en-US" sz="1400" dirty="0"/>
              <a:t> </a:t>
            </a:r>
            <a:r>
              <a:rPr kumimoji="1" lang="en-US" altLang="zh-CN" sz="1400" dirty="0"/>
              <a:t>for</a:t>
            </a:r>
            <a:r>
              <a:rPr kumimoji="1" lang="zh-CN" altLang="en-US" sz="1400" dirty="0"/>
              <a:t> </a:t>
            </a:r>
            <a:r>
              <a:rPr kumimoji="1" lang="en-US" altLang="zh-CN" sz="1400" dirty="0"/>
              <a:t>learning,</a:t>
            </a:r>
            <a:r>
              <a:rPr kumimoji="1" lang="zh-CN" altLang="en-US" sz="1400" dirty="0"/>
              <a:t> </a:t>
            </a:r>
            <a:r>
              <a:rPr kumimoji="1" lang="en-US" altLang="zh-CN" sz="1400" dirty="0"/>
              <a:t>planning,</a:t>
            </a:r>
            <a:r>
              <a:rPr kumimoji="1" lang="zh-CN" altLang="en-US" sz="1400" dirty="0"/>
              <a:t> </a:t>
            </a:r>
            <a:r>
              <a:rPr kumimoji="1" lang="en-US" altLang="zh-CN" sz="1400" dirty="0"/>
              <a:t>and</a:t>
            </a:r>
            <a:r>
              <a:rPr kumimoji="1" lang="zh-CN" altLang="en-US" sz="1400" dirty="0"/>
              <a:t> </a:t>
            </a:r>
            <a:r>
              <a:rPr kumimoji="1" lang="en-US" altLang="zh-CN" sz="1400" dirty="0"/>
              <a:t>reacting</a:t>
            </a:r>
            <a:r>
              <a:rPr kumimoji="1" lang="zh-CN" altLang="en-US" sz="1400" dirty="0"/>
              <a:t> </a:t>
            </a:r>
            <a:r>
              <a:rPr kumimoji="1" lang="en-US" altLang="zh-CN" sz="1400" dirty="0"/>
              <a:t>based</a:t>
            </a:r>
            <a:r>
              <a:rPr kumimoji="1" lang="zh-CN" altLang="en-US" sz="1400" dirty="0"/>
              <a:t> </a:t>
            </a:r>
            <a:r>
              <a:rPr kumimoji="1" lang="en-US" altLang="zh-CN" sz="1400" dirty="0"/>
              <a:t>on</a:t>
            </a:r>
            <a:r>
              <a:rPr kumimoji="1" lang="zh-CN" altLang="en-US" sz="1400" dirty="0"/>
              <a:t> </a:t>
            </a:r>
            <a:r>
              <a:rPr kumimoji="1" lang="en-US" altLang="zh-CN" sz="1400" dirty="0"/>
              <a:t>approximating</a:t>
            </a:r>
            <a:r>
              <a:rPr kumimoji="1" lang="zh-CN" altLang="en-US" sz="1400" dirty="0"/>
              <a:t> </a:t>
            </a:r>
            <a:r>
              <a:rPr kumimoji="1" lang="en-US" altLang="zh-CN" sz="1400" dirty="0"/>
              <a:t>dynamic</a:t>
            </a:r>
            <a:r>
              <a:rPr kumimoji="1" lang="zh-CN" altLang="en-US" sz="1400" dirty="0"/>
              <a:t> </a:t>
            </a:r>
            <a:r>
              <a:rPr kumimoji="1" lang="en-US" altLang="zh-CN" sz="1400" dirty="0"/>
              <a:t>programming.</a:t>
            </a:r>
            <a:r>
              <a:rPr kumimoji="1" lang="zh-CN" altLang="en-US" sz="1400" dirty="0"/>
              <a:t> </a:t>
            </a:r>
            <a:r>
              <a:rPr kumimoji="1" lang="en-US" altLang="zh-CN" sz="1400" dirty="0"/>
              <a:t>In</a:t>
            </a:r>
            <a:r>
              <a:rPr kumimoji="1" lang="zh-CN" altLang="en-US" sz="1400" dirty="0"/>
              <a:t> </a:t>
            </a:r>
            <a:r>
              <a:rPr kumimoji="1" lang="en-US" altLang="zh-CN" sz="1400" dirty="0"/>
              <a:t>Machine</a:t>
            </a:r>
            <a:r>
              <a:rPr kumimoji="1" lang="zh-CN" altLang="en-US" sz="1400" dirty="0"/>
              <a:t> </a:t>
            </a:r>
            <a:r>
              <a:rPr kumimoji="1" lang="en-US" altLang="zh-CN" sz="1400" dirty="0"/>
              <a:t>Learning</a:t>
            </a:r>
            <a:r>
              <a:rPr kumimoji="1" lang="zh-CN" altLang="en-US" sz="1400" dirty="0"/>
              <a:t> </a:t>
            </a:r>
            <a:r>
              <a:rPr kumimoji="1" lang="en-US" altLang="zh-CN" sz="1400" dirty="0"/>
              <a:t>Proceedings,</a:t>
            </a:r>
            <a:r>
              <a:rPr kumimoji="1" lang="zh-CN" altLang="en-US" sz="1400" dirty="0"/>
              <a:t> </a:t>
            </a:r>
            <a:r>
              <a:rPr kumimoji="1" lang="en-US" altLang="zh-CN" sz="1400" dirty="0"/>
              <a:t>216-224,</a:t>
            </a:r>
            <a:r>
              <a:rPr kumimoji="1" lang="zh-CN" altLang="en-US" sz="1400" dirty="0"/>
              <a:t> </a:t>
            </a:r>
            <a:r>
              <a:rPr kumimoji="1" lang="en-US" altLang="zh-CN" sz="1400" dirty="0"/>
              <a:t>Elsevier,</a:t>
            </a:r>
            <a:r>
              <a:rPr kumimoji="1" lang="zh-CN" altLang="en-US" sz="1400" dirty="0"/>
              <a:t> </a:t>
            </a:r>
            <a:r>
              <a:rPr kumimoji="1" lang="en-US" altLang="zh-CN" sz="1400" dirty="0"/>
              <a:t>1990</a:t>
            </a:r>
            <a:endParaRPr kumimoji="1" lang="zh-CN" altLang="en-US" sz="1400" dirty="0"/>
          </a:p>
        </p:txBody>
      </p:sp>
      <p:pic>
        <p:nvPicPr>
          <p:cNvPr id="5" name="图片 4">
            <a:extLst>
              <a:ext uri="{FF2B5EF4-FFF2-40B4-BE49-F238E27FC236}">
                <a16:creationId xmlns:a16="http://schemas.microsoft.com/office/drawing/2014/main" id="{9968D2B1-65E5-954A-4DB6-F166C09ADE8E}"/>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206B5D1-7C69-9070-6E0C-C3BD0B33812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856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 basic notions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39DBED5F-B3E8-DAB7-2197-2FD229F0EFF7}"/>
              </a:ext>
            </a:extLst>
          </p:cNvPr>
          <p:cNvPicPr>
            <a:picLocks noChangeAspect="1"/>
          </p:cNvPicPr>
          <p:nvPr/>
        </p:nvPicPr>
        <p:blipFill>
          <a:blip r:embed="rId3"/>
          <a:stretch>
            <a:fillRect/>
          </a:stretch>
        </p:blipFill>
        <p:spPr>
          <a:xfrm>
            <a:off x="635620" y="1627665"/>
            <a:ext cx="6466076" cy="3269455"/>
          </a:xfrm>
          <a:prstGeom prst="rect">
            <a:avLst/>
          </a:prstGeom>
        </p:spPr>
      </p:pic>
      <p:sp>
        <p:nvSpPr>
          <p:cNvPr id="20" name="文本框 19">
            <a:extLst>
              <a:ext uri="{FF2B5EF4-FFF2-40B4-BE49-F238E27FC236}">
                <a16:creationId xmlns:a16="http://schemas.microsoft.com/office/drawing/2014/main" id="{CA415B9F-1C69-F374-A6C4-BE474A24F7C5}"/>
              </a:ext>
            </a:extLst>
          </p:cNvPr>
          <p:cNvSpPr txBox="1"/>
          <p:nvPr/>
        </p:nvSpPr>
        <p:spPr>
          <a:xfrm>
            <a:off x="574304" y="5339737"/>
            <a:ext cx="1609741" cy="369332"/>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b="1" dirty="0">
                <a:latin typeface="Arial" panose="020B0604020202020204" pitchFamily="34" charset="0"/>
                <a:cs typeface="Arial" panose="020B0604020202020204" pitchFamily="34" charset="0"/>
              </a:rPr>
              <a:t>Model</a:t>
            </a:r>
            <a:endParaRPr kumimoji="1" lang="zh-CN" altLang="en-US" b="1" dirty="0">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E23B2B72-6623-EA0F-D9A7-3148196CAA67}"/>
              </a:ext>
            </a:extLst>
          </p:cNvPr>
          <p:cNvPicPr>
            <a:picLocks noChangeAspect="1"/>
          </p:cNvPicPr>
          <p:nvPr/>
        </p:nvPicPr>
        <p:blipFill>
          <a:blip r:embed="rId4"/>
          <a:stretch>
            <a:fillRect/>
          </a:stretch>
        </p:blipFill>
        <p:spPr>
          <a:xfrm>
            <a:off x="6304709" y="1308554"/>
            <a:ext cx="5611732" cy="2160517"/>
          </a:xfrm>
          <a:prstGeom prst="rect">
            <a:avLst/>
          </a:prstGeom>
        </p:spPr>
      </p:pic>
      <p:sp>
        <p:nvSpPr>
          <p:cNvPr id="3" name="文本框 2">
            <a:extLst>
              <a:ext uri="{FF2B5EF4-FFF2-40B4-BE49-F238E27FC236}">
                <a16:creationId xmlns:a16="http://schemas.microsoft.com/office/drawing/2014/main" id="{9972747F-0A21-BA1E-246A-19420942302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4A2B4AB4-FA62-F83C-241B-B21CDF2CA2D1}"/>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FC5B239-AAD0-D087-C339-DAE4CD3E026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77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CCE83F4-ADC7-FA23-CD54-AA909B47BC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8956" y="1485569"/>
            <a:ext cx="4575299" cy="3442007"/>
          </a:xfrm>
          <a:prstGeom prst="rect">
            <a:avLst/>
          </a:prstGeom>
        </p:spPr>
      </p:pic>
      <p:sp>
        <p:nvSpPr>
          <p:cNvPr id="11" name="文本框 10">
            <a:extLst>
              <a:ext uri="{FF2B5EF4-FFF2-40B4-BE49-F238E27FC236}">
                <a16:creationId xmlns:a16="http://schemas.microsoft.com/office/drawing/2014/main" id="{7DED2E15-1AA8-3CD5-7D3D-D910241066B2}"/>
              </a:ext>
            </a:extLst>
          </p:cNvPr>
          <p:cNvSpPr txBox="1"/>
          <p:nvPr/>
        </p:nvSpPr>
        <p:spPr>
          <a:xfrm>
            <a:off x="724829" y="1871713"/>
            <a:ext cx="6405880" cy="236988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t>按照</a:t>
            </a:r>
            <a:r>
              <a:rPr lang="en" altLang="zh-CN" sz="2000" dirty="0"/>
              <a:t>Agent</a:t>
            </a:r>
            <a:r>
              <a:rPr lang="zh-CN" altLang="en-US" sz="2000" dirty="0"/>
              <a:t>对环境的理解程度</a:t>
            </a:r>
          </a:p>
          <a:p>
            <a:pPr marL="742950" lvl="1" indent="-285750">
              <a:buFont typeface="Arial" panose="020B0604020202020204" pitchFamily="34" charset="0"/>
              <a:buChar char="•"/>
            </a:pPr>
            <a:r>
              <a:rPr lang="en" altLang="zh-CN" dirty="0"/>
              <a:t>Model-free: Q-learning, DQN,…</a:t>
            </a:r>
          </a:p>
          <a:p>
            <a:pPr marL="742950" lvl="1" indent="-285750">
              <a:buFont typeface="Arial" panose="020B0604020202020204" pitchFamily="34" charset="0"/>
              <a:buChar char="•"/>
            </a:pPr>
            <a:r>
              <a:rPr lang="en" altLang="zh-CN" dirty="0"/>
              <a:t>Model-based: AlphaGo</a:t>
            </a:r>
          </a:p>
          <a:p>
            <a:pPr marL="285750" indent="-285750">
              <a:buFont typeface="Arial" panose="020B0604020202020204" pitchFamily="34" charset="0"/>
              <a:buChar char="•"/>
            </a:pPr>
            <a:r>
              <a:rPr lang="zh-CN" altLang="en-US" sz="2000" dirty="0"/>
              <a:t>按照学习对象的划分</a:t>
            </a:r>
          </a:p>
          <a:p>
            <a:pPr marL="742950" lvl="1" indent="-285750">
              <a:buFont typeface="Arial" panose="020B0604020202020204" pitchFamily="34" charset="0"/>
              <a:buChar char="•"/>
            </a:pPr>
            <a:r>
              <a:rPr lang="en" altLang="zh-CN" dirty="0"/>
              <a:t>Policy based: REINFORCE</a:t>
            </a:r>
          </a:p>
          <a:p>
            <a:pPr marL="742950" lvl="1" indent="-285750">
              <a:buFont typeface="Arial" panose="020B0604020202020204" pitchFamily="34" charset="0"/>
              <a:buChar char="•"/>
            </a:pPr>
            <a:r>
              <a:rPr lang="en" altLang="zh-CN" dirty="0"/>
              <a:t>Value based: </a:t>
            </a:r>
            <a:r>
              <a:rPr lang="en-US" altLang="zh-CN" dirty="0"/>
              <a:t>DQN</a:t>
            </a:r>
            <a:endParaRPr lang="zh-CN" altLang="en-US" dirty="0"/>
          </a:p>
          <a:p>
            <a:pPr marL="742950" lvl="1" indent="-285750">
              <a:buFont typeface="Arial" panose="020B0604020202020204" pitchFamily="34" charset="0"/>
              <a:buChar char="•"/>
            </a:pPr>
            <a:r>
              <a:rPr lang="en" altLang="zh-CN" dirty="0"/>
              <a:t>Policy-value: AlphaGo</a:t>
            </a:r>
          </a:p>
          <a:p>
            <a:pPr marL="742950" lvl="1" indent="-285750">
              <a:buFont typeface="Arial" panose="020B0604020202020204" pitchFamily="34" charset="0"/>
              <a:buChar char="•"/>
            </a:pPr>
            <a:r>
              <a:rPr lang="en" altLang="zh-CN" dirty="0"/>
              <a:t>Actor-critic: A2C</a:t>
            </a:r>
            <a:r>
              <a:rPr lang="en" altLang="zh-CN" dirty="0">
                <a:sym typeface="Wingdings" pitchFamily="2" charset="2"/>
              </a:rPr>
              <a:t>PPO</a:t>
            </a:r>
            <a:endParaRPr lang="zh-CN" altLang="en-US" dirty="0"/>
          </a:p>
        </p:txBody>
      </p:sp>
      <p:sp>
        <p:nvSpPr>
          <p:cNvPr id="3" name="文本框 2">
            <a:extLst>
              <a:ext uri="{FF2B5EF4-FFF2-40B4-BE49-F238E27FC236}">
                <a16:creationId xmlns:a16="http://schemas.microsoft.com/office/drawing/2014/main" id="{F2BB59D9-256D-70D2-022B-CF6940BB50C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6ED3712E-E083-525A-4B82-08E53050FD96}"/>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AD4A145-DE12-D4E4-31EC-B3C9FA6212F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29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Classification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775D885-E4B6-3B7F-CC94-95DEA4AA1B68}"/>
              </a:ext>
            </a:extLst>
          </p:cNvPr>
          <p:cNvSpPr txBox="1"/>
          <p:nvPr/>
        </p:nvSpPr>
        <p:spPr>
          <a:xfrm>
            <a:off x="1121778" y="6334780"/>
            <a:ext cx="7180875" cy="523220"/>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hlinkClick r:id="rId3"/>
              </a:rPr>
              <a:t>https://spinningup.openai.com/en/latest/spinningup/rl_intro2.html</a:t>
            </a:r>
            <a:endParaRPr lang="en-US"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67FEDDD-F531-3F11-0DEB-3CBF9320E560}"/>
              </a:ext>
            </a:extLst>
          </p:cNvPr>
          <p:cNvPicPr>
            <a:picLocks noChangeAspect="1"/>
          </p:cNvPicPr>
          <p:nvPr/>
        </p:nvPicPr>
        <p:blipFill>
          <a:blip r:embed="rId4"/>
          <a:stretch>
            <a:fillRect/>
          </a:stretch>
        </p:blipFill>
        <p:spPr>
          <a:xfrm>
            <a:off x="1121778" y="1308553"/>
            <a:ext cx="9590035" cy="4568173"/>
          </a:xfrm>
          <a:prstGeom prst="rect">
            <a:avLst/>
          </a:prstGeom>
        </p:spPr>
      </p:pic>
      <p:pic>
        <p:nvPicPr>
          <p:cNvPr id="5" name="图片 4">
            <a:extLst>
              <a:ext uri="{FF2B5EF4-FFF2-40B4-BE49-F238E27FC236}">
                <a16:creationId xmlns:a16="http://schemas.microsoft.com/office/drawing/2014/main" id="{7C6B1054-526E-D406-58E8-595478F7CA0E}"/>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386A316F-4718-120D-FFD1-E6F3FF11B6E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315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Basic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Notions</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AlphaGo</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Deep</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Q-Learning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Reinforcement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Causality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World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Models</a:t>
            </a:r>
          </a:p>
        </p:txBody>
      </p:sp>
      <p:sp>
        <p:nvSpPr>
          <p:cNvPr id="5" name="文本框 4">
            <a:extLst>
              <a:ext uri="{FF2B5EF4-FFF2-40B4-BE49-F238E27FC236}">
                <a16:creationId xmlns:a16="http://schemas.microsoft.com/office/drawing/2014/main" id="{23F03108-B1CA-F027-3C8C-FAD598D9DAA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CA6E6C88-0EE6-2B7A-A628-C61D8B2FC90F}"/>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E50B9245-DF52-4EB5-A37E-396929C46C6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159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Alpha Go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sp>
        <p:nvSpPr>
          <p:cNvPr id="14" name="内容占位符 2">
            <a:extLst>
              <a:ext uri="{FF2B5EF4-FFF2-40B4-BE49-F238E27FC236}">
                <a16:creationId xmlns:a16="http://schemas.microsoft.com/office/drawing/2014/main" id="{31E042F9-EF5D-2496-30A9-A19B82304A51}"/>
              </a:ext>
            </a:extLst>
          </p:cNvPr>
          <p:cNvSpPr>
            <a:spLocks noGrp="1"/>
          </p:cNvSpPr>
          <p:nvPr>
            <p:ph idx="1"/>
          </p:nvPr>
        </p:nvSpPr>
        <p:spPr>
          <a:xfrm>
            <a:off x="635619" y="1666240"/>
            <a:ext cx="5190893" cy="3581400"/>
          </a:xfrm>
        </p:spPr>
        <p:txBody>
          <a:bodyPr/>
          <a:lstStyle/>
          <a:p>
            <a:pPr>
              <a:buFont typeface="Wingdings" pitchFamily="2" charset="2"/>
              <a:buChar char="l"/>
            </a:pPr>
            <a:r>
              <a:rPr kumimoji="1" lang="en-US" altLang="zh-CN" dirty="0"/>
              <a:t>Environment S: configuration</a:t>
            </a:r>
            <a:endParaRPr kumimoji="1" lang="zh-CN" altLang="en-US" dirty="0"/>
          </a:p>
          <a:p>
            <a:pPr>
              <a:buFont typeface="Wingdings" pitchFamily="2" charset="2"/>
              <a:buChar char="l"/>
            </a:pPr>
            <a:r>
              <a:rPr kumimoji="1" lang="en-US" altLang="zh-CN" dirty="0"/>
              <a:t>Action of Agent: next move</a:t>
            </a:r>
            <a:endParaRPr kumimoji="1" lang="zh-CN" altLang="en-US" dirty="0"/>
          </a:p>
          <a:p>
            <a:pPr>
              <a:buFont typeface="Wingdings" pitchFamily="2" charset="2"/>
              <a:buChar char="l"/>
            </a:pPr>
            <a:r>
              <a:rPr kumimoji="1" lang="en-US" altLang="zh-CN" dirty="0"/>
              <a:t>Transition of Environments: Depend on the opponent player </a:t>
            </a:r>
            <a:endParaRPr kumimoji="1" lang="zh-CN" altLang="en-US" dirty="0"/>
          </a:p>
          <a:p>
            <a:pPr>
              <a:buFont typeface="Wingdings" pitchFamily="2" charset="2"/>
              <a:buChar char="l"/>
            </a:pPr>
            <a:r>
              <a:rPr kumimoji="1" lang="en-US" altLang="zh-CN" dirty="0"/>
              <a:t>Feedback: win or lose</a:t>
            </a:r>
            <a:endParaRPr kumimoji="1" lang="zh-CN" altLang="en-US" dirty="0"/>
          </a:p>
        </p:txBody>
      </p:sp>
      <p:pic>
        <p:nvPicPr>
          <p:cNvPr id="16" name="图片 15">
            <a:extLst>
              <a:ext uri="{FF2B5EF4-FFF2-40B4-BE49-F238E27FC236}">
                <a16:creationId xmlns:a16="http://schemas.microsoft.com/office/drawing/2014/main" id="{D02FCE3D-B139-FDF4-16B3-CC9B6717D5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26512" y="1252992"/>
            <a:ext cx="5501888" cy="4126416"/>
          </a:xfrm>
          <a:prstGeom prst="rect">
            <a:avLst/>
          </a:prstGeom>
        </p:spPr>
      </p:pic>
      <p:pic>
        <p:nvPicPr>
          <p:cNvPr id="5" name="图片 4">
            <a:extLst>
              <a:ext uri="{FF2B5EF4-FFF2-40B4-BE49-F238E27FC236}">
                <a16:creationId xmlns:a16="http://schemas.microsoft.com/office/drawing/2014/main" id="{CC5C1A4A-3BF6-45A6-D258-0C945C382C2C}"/>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7C265A60-0262-DD22-D6F6-953DF348665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93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Architecture of Alpha Go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9490E3AD-4A69-0605-5534-4F7792C76DE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35619" y="1496202"/>
            <a:ext cx="7567325" cy="4192901"/>
          </a:xfrm>
          <a:prstGeom prst="rect">
            <a:avLst/>
          </a:prstGeom>
        </p:spPr>
      </p:pic>
      <p:pic>
        <p:nvPicPr>
          <p:cNvPr id="12" name="图片 11">
            <a:extLst>
              <a:ext uri="{FF2B5EF4-FFF2-40B4-BE49-F238E27FC236}">
                <a16:creationId xmlns:a16="http://schemas.microsoft.com/office/drawing/2014/main" id="{9BFDE8BB-1CF8-5CCE-1DE9-8E0155F9FC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02944" y="2474867"/>
            <a:ext cx="3840065" cy="2417496"/>
          </a:xfrm>
          <a:prstGeom prst="rect">
            <a:avLst/>
          </a:prstGeom>
        </p:spPr>
      </p:pic>
      <p:sp>
        <p:nvSpPr>
          <p:cNvPr id="13" name="文本框 12">
            <a:extLst>
              <a:ext uri="{FF2B5EF4-FFF2-40B4-BE49-F238E27FC236}">
                <a16:creationId xmlns:a16="http://schemas.microsoft.com/office/drawing/2014/main" id="{242D9795-EA6D-75C9-E701-5128EB5BC1EA}"/>
              </a:ext>
            </a:extLst>
          </p:cNvPr>
          <p:cNvSpPr txBox="1"/>
          <p:nvPr/>
        </p:nvSpPr>
        <p:spPr>
          <a:xfrm>
            <a:off x="3136740" y="5733173"/>
            <a:ext cx="1678329" cy="369332"/>
          </a:xfrm>
          <a:prstGeom prst="rect">
            <a:avLst/>
          </a:prstGeom>
          <a:noFill/>
        </p:spPr>
        <p:txBody>
          <a:bodyPr wrap="square" rtlCol="0">
            <a:spAutoFit/>
          </a:bodyPr>
          <a:lstStyle/>
          <a:p>
            <a:r>
              <a:rPr kumimoji="1" lang="en-US" altLang="zh-CN" dirty="0"/>
              <a:t>Learning Phase</a:t>
            </a:r>
            <a:endParaRPr kumimoji="1" lang="zh-CN" altLang="en-US" dirty="0"/>
          </a:p>
        </p:txBody>
      </p:sp>
      <p:sp>
        <p:nvSpPr>
          <p:cNvPr id="15" name="文本框 14">
            <a:extLst>
              <a:ext uri="{FF2B5EF4-FFF2-40B4-BE49-F238E27FC236}">
                <a16:creationId xmlns:a16="http://schemas.microsoft.com/office/drawing/2014/main" id="{106F28B7-9D61-41C8-6346-12EEBCFEA31A}"/>
              </a:ext>
            </a:extLst>
          </p:cNvPr>
          <p:cNvSpPr txBox="1"/>
          <p:nvPr/>
        </p:nvSpPr>
        <p:spPr>
          <a:xfrm>
            <a:off x="9275500" y="5074838"/>
            <a:ext cx="2067690" cy="369332"/>
          </a:xfrm>
          <a:prstGeom prst="rect">
            <a:avLst/>
          </a:prstGeom>
          <a:noFill/>
        </p:spPr>
        <p:txBody>
          <a:bodyPr wrap="square" rtlCol="0">
            <a:spAutoFit/>
          </a:bodyPr>
          <a:lstStyle/>
          <a:p>
            <a:r>
              <a:rPr kumimoji="1" lang="en-US" altLang="zh-CN" dirty="0"/>
              <a:t>Searching Phase</a:t>
            </a:r>
            <a:endParaRPr kumimoji="1" lang="zh-CN" altLang="en-US" dirty="0"/>
          </a:p>
        </p:txBody>
      </p:sp>
      <p:sp>
        <p:nvSpPr>
          <p:cNvPr id="2" name="文本框 1">
            <a:extLst>
              <a:ext uri="{FF2B5EF4-FFF2-40B4-BE49-F238E27FC236}">
                <a16:creationId xmlns:a16="http://schemas.microsoft.com/office/drawing/2014/main" id="{A91BBD78-294A-C24A-A3E2-AA8406CC1CA2}"/>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9FDAB3-64B9-542D-64D8-31EDEE64D74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D36B725-ACF4-F400-7DB2-C382F648134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43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Architecture of Alpha Go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9490E3AD-4A69-0605-5534-4F7792C76DE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35619" y="1496202"/>
            <a:ext cx="7567325" cy="4192901"/>
          </a:xfrm>
          <a:prstGeom prst="rect">
            <a:avLst/>
          </a:prstGeom>
        </p:spPr>
      </p:pic>
      <p:sp>
        <p:nvSpPr>
          <p:cNvPr id="13" name="文本框 12">
            <a:extLst>
              <a:ext uri="{FF2B5EF4-FFF2-40B4-BE49-F238E27FC236}">
                <a16:creationId xmlns:a16="http://schemas.microsoft.com/office/drawing/2014/main" id="{242D9795-EA6D-75C9-E701-5128EB5BC1EA}"/>
              </a:ext>
            </a:extLst>
          </p:cNvPr>
          <p:cNvSpPr txBox="1"/>
          <p:nvPr/>
        </p:nvSpPr>
        <p:spPr>
          <a:xfrm>
            <a:off x="3136740" y="5733173"/>
            <a:ext cx="1678329" cy="369332"/>
          </a:xfrm>
          <a:prstGeom prst="rect">
            <a:avLst/>
          </a:prstGeom>
          <a:noFill/>
        </p:spPr>
        <p:txBody>
          <a:bodyPr wrap="square" rtlCol="0">
            <a:spAutoFit/>
          </a:bodyPr>
          <a:lstStyle/>
          <a:p>
            <a:r>
              <a:rPr kumimoji="1" lang="en-US" altLang="zh-CN" dirty="0"/>
              <a:t>Learning Phase</a:t>
            </a:r>
            <a:endParaRPr kumimoji="1" lang="zh-CN" altLang="en-US" dirty="0"/>
          </a:p>
        </p:txBody>
      </p:sp>
      <p:sp>
        <p:nvSpPr>
          <p:cNvPr id="2" name="圆角矩形 1">
            <a:extLst>
              <a:ext uri="{FF2B5EF4-FFF2-40B4-BE49-F238E27FC236}">
                <a16:creationId xmlns:a16="http://schemas.microsoft.com/office/drawing/2014/main" id="{D090352E-8DB1-B451-41A8-21232D414E09}"/>
              </a:ext>
            </a:extLst>
          </p:cNvPr>
          <p:cNvSpPr/>
          <p:nvPr/>
        </p:nvSpPr>
        <p:spPr>
          <a:xfrm>
            <a:off x="9433367" y="1770927"/>
            <a:ext cx="1203767" cy="5555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SL Policy</a:t>
            </a:r>
            <a:endParaRPr kumimoji="1" lang="zh-CN" altLang="en-US" dirty="0">
              <a:solidFill>
                <a:schemeClr val="tx1"/>
              </a:solidFill>
            </a:endParaRPr>
          </a:p>
        </p:txBody>
      </p:sp>
      <p:sp>
        <p:nvSpPr>
          <p:cNvPr id="9" name="圆角矩形 8">
            <a:extLst>
              <a:ext uri="{FF2B5EF4-FFF2-40B4-BE49-F238E27FC236}">
                <a16:creationId xmlns:a16="http://schemas.microsoft.com/office/drawing/2014/main" id="{26138D1F-0315-3DCB-3F8C-36158F0876A5}"/>
              </a:ext>
            </a:extLst>
          </p:cNvPr>
          <p:cNvSpPr/>
          <p:nvPr/>
        </p:nvSpPr>
        <p:spPr>
          <a:xfrm>
            <a:off x="9438995" y="3151207"/>
            <a:ext cx="1203767" cy="5555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RL Policy</a:t>
            </a:r>
            <a:endParaRPr kumimoji="1" lang="zh-CN" altLang="en-US" dirty="0">
              <a:solidFill>
                <a:schemeClr val="tx1"/>
              </a:solidFill>
            </a:endParaRPr>
          </a:p>
        </p:txBody>
      </p:sp>
      <p:sp>
        <p:nvSpPr>
          <p:cNvPr id="14" name="圆角矩形 13">
            <a:extLst>
              <a:ext uri="{FF2B5EF4-FFF2-40B4-BE49-F238E27FC236}">
                <a16:creationId xmlns:a16="http://schemas.microsoft.com/office/drawing/2014/main" id="{2A467A84-9739-1C10-C278-272E1DD0AB5E}"/>
              </a:ext>
            </a:extLst>
          </p:cNvPr>
          <p:cNvSpPr/>
          <p:nvPr/>
        </p:nvSpPr>
        <p:spPr>
          <a:xfrm>
            <a:off x="9450458" y="4563255"/>
            <a:ext cx="1203767" cy="5555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Value</a:t>
            </a:r>
            <a:endParaRPr kumimoji="1" lang="zh-CN" altLang="en-US" dirty="0">
              <a:solidFill>
                <a:schemeClr val="tx1"/>
              </a:solidFill>
            </a:endParaRPr>
          </a:p>
        </p:txBody>
      </p:sp>
      <p:cxnSp>
        <p:nvCxnSpPr>
          <p:cNvPr id="17" name="直线箭头连接符 16">
            <a:extLst>
              <a:ext uri="{FF2B5EF4-FFF2-40B4-BE49-F238E27FC236}">
                <a16:creationId xmlns:a16="http://schemas.microsoft.com/office/drawing/2014/main" id="{5D5092D4-8D62-9E6D-9F40-45BCE09A2E99}"/>
              </a:ext>
            </a:extLst>
          </p:cNvPr>
          <p:cNvCxnSpPr>
            <a:stCxn id="2" idx="2"/>
            <a:endCxn id="9" idx="0"/>
          </p:cNvCxnSpPr>
          <p:nvPr/>
        </p:nvCxnSpPr>
        <p:spPr>
          <a:xfrm>
            <a:off x="10035251" y="2326512"/>
            <a:ext cx="5628" cy="82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FB4ECE94-3E27-2011-E68F-C67C04CD92B4}"/>
              </a:ext>
            </a:extLst>
          </p:cNvPr>
          <p:cNvCxnSpPr/>
          <p:nvPr/>
        </p:nvCxnSpPr>
        <p:spPr>
          <a:xfrm>
            <a:off x="10052342" y="3738560"/>
            <a:ext cx="5628" cy="82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2767A61-649A-B23B-8747-28B34381C74C}"/>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86A9E2B-BF9C-B58C-8F22-C6D7A64235C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80AFCA0-79BA-94F1-4727-A3C184E6D12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736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Supervised policy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214AD18B-B664-D3C4-E46C-CA1150E80B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6142" y="1902814"/>
            <a:ext cx="3094145" cy="3125086"/>
          </a:xfrm>
          <a:prstGeom prst="rect">
            <a:avLst/>
          </a:prstGeom>
        </p:spPr>
      </p:pic>
      <p:pic>
        <p:nvPicPr>
          <p:cNvPr id="25" name="图片 24">
            <a:extLst>
              <a:ext uri="{FF2B5EF4-FFF2-40B4-BE49-F238E27FC236}">
                <a16:creationId xmlns:a16="http://schemas.microsoft.com/office/drawing/2014/main" id="{C919D790-60CE-8210-2714-8AB5A92D0C3E}"/>
              </a:ext>
            </a:extLst>
          </p:cNvPr>
          <p:cNvPicPr/>
          <p:nvPr/>
        </p:nvPicPr>
        <p:blipFill>
          <a:blip r:embed="rId4" cstate="email">
            <a:extLst>
              <a:ext uri="{28A0092B-C50C-407E-A947-70E740481C1C}">
                <a14:useLocalDpi xmlns:a14="http://schemas.microsoft.com/office/drawing/2010/main"/>
              </a:ext>
            </a:extLst>
          </a:blip>
          <a:stretch>
            <a:fillRect/>
          </a:stretch>
        </p:blipFill>
        <p:spPr>
          <a:xfrm>
            <a:off x="4923548" y="2955955"/>
            <a:ext cx="3044715" cy="1388136"/>
          </a:xfrm>
          <a:prstGeom prst="rect">
            <a:avLst/>
          </a:prstGeom>
          <a:ln>
            <a:noFill/>
          </a:ln>
        </p:spPr>
      </p:pic>
      <p:sp>
        <p:nvSpPr>
          <p:cNvPr id="26" name="文本框 25">
            <a:extLst>
              <a:ext uri="{FF2B5EF4-FFF2-40B4-BE49-F238E27FC236}">
                <a16:creationId xmlns:a16="http://schemas.microsoft.com/office/drawing/2014/main" id="{B380A688-F0F6-6501-DEBF-88C3ADC84800}"/>
              </a:ext>
            </a:extLst>
          </p:cNvPr>
          <p:cNvSpPr txBox="1"/>
          <p:nvPr/>
        </p:nvSpPr>
        <p:spPr>
          <a:xfrm>
            <a:off x="8830056" y="3326857"/>
            <a:ext cx="2787640" cy="369332"/>
          </a:xfrm>
          <a:prstGeom prst="rect">
            <a:avLst/>
          </a:prstGeom>
          <a:noFill/>
        </p:spPr>
        <p:txBody>
          <a:bodyPr wrap="square" rtlCol="0">
            <a:spAutoFit/>
          </a:bodyPr>
          <a:lstStyle/>
          <a:p>
            <a:r>
              <a:rPr kumimoji="1" lang="en-US" altLang="zh-CN" dirty="0"/>
              <a:t>Probability of Next Move</a:t>
            </a:r>
            <a:endParaRPr kumimoji="1" lang="zh-CN" altLang="en-US" dirty="0"/>
          </a:p>
        </p:txBody>
      </p:sp>
      <p:cxnSp>
        <p:nvCxnSpPr>
          <p:cNvPr id="27" name="直线箭头连接符 26">
            <a:extLst>
              <a:ext uri="{FF2B5EF4-FFF2-40B4-BE49-F238E27FC236}">
                <a16:creationId xmlns:a16="http://schemas.microsoft.com/office/drawing/2014/main" id="{50578D60-7822-56A9-814D-6DD39B82D2A8}"/>
              </a:ext>
            </a:extLst>
          </p:cNvPr>
          <p:cNvCxnSpPr>
            <a:cxnSpLocks/>
          </p:cNvCxnSpPr>
          <p:nvPr/>
        </p:nvCxnSpPr>
        <p:spPr>
          <a:xfrm>
            <a:off x="8120328" y="3591526"/>
            <a:ext cx="508524" cy="2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74A1A34-CFF8-C047-7AE6-3ACE2A3101B5}"/>
              </a:ext>
            </a:extLst>
          </p:cNvPr>
          <p:cNvSpPr/>
          <p:nvPr/>
        </p:nvSpPr>
        <p:spPr>
          <a:xfrm>
            <a:off x="5794552" y="4449175"/>
            <a:ext cx="1488036" cy="369332"/>
          </a:xfrm>
          <a:prstGeom prst="rect">
            <a:avLst/>
          </a:prstGeom>
        </p:spPr>
        <p:txBody>
          <a:bodyPr wrap="none">
            <a:spAutoFit/>
          </a:bodyPr>
          <a:lstStyle/>
          <a:p>
            <a:r>
              <a:rPr lang="en-US" altLang="zh-CN" dirty="0">
                <a:latin typeface="MinionPro" charset="0"/>
              </a:rPr>
              <a:t>13 layers CNN</a:t>
            </a:r>
            <a:endParaRPr lang="en-US" altLang="zh-CN" dirty="0"/>
          </a:p>
        </p:txBody>
      </p:sp>
      <p:sp>
        <p:nvSpPr>
          <p:cNvPr id="29" name="矩形 28">
            <a:extLst>
              <a:ext uri="{FF2B5EF4-FFF2-40B4-BE49-F238E27FC236}">
                <a16:creationId xmlns:a16="http://schemas.microsoft.com/office/drawing/2014/main" id="{03425AE1-C450-F4B2-B534-C7F808E3767C}"/>
              </a:ext>
            </a:extLst>
          </p:cNvPr>
          <p:cNvSpPr/>
          <p:nvPr/>
        </p:nvSpPr>
        <p:spPr>
          <a:xfrm>
            <a:off x="1169962" y="5164943"/>
            <a:ext cx="2362698" cy="369332"/>
          </a:xfrm>
          <a:prstGeom prst="rect">
            <a:avLst/>
          </a:prstGeom>
        </p:spPr>
        <p:txBody>
          <a:bodyPr wrap="none">
            <a:spAutoFit/>
          </a:bodyPr>
          <a:lstStyle/>
          <a:p>
            <a:r>
              <a:rPr kumimoji="1" lang="en-US" altLang="zh-CN" dirty="0"/>
              <a:t>KBS platform of players</a:t>
            </a:r>
            <a:endParaRPr kumimoji="1" lang="zh-CN" altLang="en-US" dirty="0"/>
          </a:p>
        </p:txBody>
      </p:sp>
      <p:cxnSp>
        <p:nvCxnSpPr>
          <p:cNvPr id="30" name="直线箭头连接符 29">
            <a:extLst>
              <a:ext uri="{FF2B5EF4-FFF2-40B4-BE49-F238E27FC236}">
                <a16:creationId xmlns:a16="http://schemas.microsoft.com/office/drawing/2014/main" id="{40A79EC0-9EAA-EEA9-1847-BC4D29CDD246}"/>
              </a:ext>
            </a:extLst>
          </p:cNvPr>
          <p:cNvCxnSpPr>
            <a:cxnSpLocks/>
          </p:cNvCxnSpPr>
          <p:nvPr/>
        </p:nvCxnSpPr>
        <p:spPr>
          <a:xfrm>
            <a:off x="4177655" y="3608404"/>
            <a:ext cx="508524" cy="2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B96042E-6D8E-BED2-2D93-ED35762A8572}"/>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77BE94D-8A23-CFD9-AAEE-84071658D2FF}"/>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FEC17A82-DC80-D123-68C3-BD87E82368D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42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内容占位符 8">
            <a:extLst>
              <a:ext uri="{FF2B5EF4-FFF2-40B4-BE49-F238E27FC236}">
                <a16:creationId xmlns:a16="http://schemas.microsoft.com/office/drawing/2014/main" id="{89936EBC-CE06-847D-3519-E56A55AAD81E}"/>
              </a:ext>
            </a:extLst>
          </p:cNvPr>
          <p:cNvPicPr>
            <a:picLocks noGrp="1" noChangeAspect="1"/>
          </p:cNvPicPr>
          <p:nvPr>
            <p:ph idx="1"/>
          </p:nvPr>
        </p:nvPicPr>
        <p:blipFill>
          <a:blip r:embed="rId3"/>
          <a:stretch>
            <a:fillRect/>
          </a:stretch>
        </p:blipFill>
        <p:spPr>
          <a:xfrm>
            <a:off x="3424270" y="2542181"/>
            <a:ext cx="2023945" cy="1450758"/>
          </a:xfrm>
          <a:prstGeom prst="rect">
            <a:avLst/>
          </a:prstGeom>
        </p:spPr>
      </p:pic>
      <p:pic>
        <p:nvPicPr>
          <p:cNvPr id="13" name="图片 12">
            <a:extLst>
              <a:ext uri="{FF2B5EF4-FFF2-40B4-BE49-F238E27FC236}">
                <a16:creationId xmlns:a16="http://schemas.microsoft.com/office/drawing/2014/main" id="{E536E49B-6A24-3231-1065-3F9A2D488DCB}"/>
              </a:ext>
            </a:extLst>
          </p:cNvPr>
          <p:cNvPicPr>
            <a:picLocks noChangeAspect="1"/>
          </p:cNvPicPr>
          <p:nvPr/>
        </p:nvPicPr>
        <p:blipFill>
          <a:blip r:embed="rId4"/>
          <a:stretch>
            <a:fillRect/>
          </a:stretch>
        </p:blipFill>
        <p:spPr>
          <a:xfrm>
            <a:off x="5681696" y="2334941"/>
            <a:ext cx="2722857" cy="1812402"/>
          </a:xfrm>
          <a:prstGeom prst="rect">
            <a:avLst/>
          </a:prstGeom>
        </p:spPr>
      </p:pic>
      <p:pic>
        <p:nvPicPr>
          <p:cNvPr id="14" name="Picture 1" descr="480x319_116f057a183">
            <a:extLst>
              <a:ext uri="{FF2B5EF4-FFF2-40B4-BE49-F238E27FC236}">
                <a16:creationId xmlns:a16="http://schemas.microsoft.com/office/drawing/2014/main" id="{C9D0F005-86BD-4374-9E51-55175568797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3064" r="8322" b="-1"/>
          <a:stretch/>
        </p:blipFill>
        <p:spPr bwMode="auto">
          <a:xfrm>
            <a:off x="1052546" y="2464276"/>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E45CF0B9-732D-112E-D25F-257B6014D463}"/>
              </a:ext>
            </a:extLst>
          </p:cNvPr>
          <p:cNvPicPr>
            <a:picLocks noChangeAspect="1"/>
          </p:cNvPicPr>
          <p:nvPr/>
        </p:nvPicPr>
        <p:blipFill>
          <a:blip r:embed="rId6"/>
          <a:stretch>
            <a:fillRect/>
          </a:stretch>
        </p:blipFill>
        <p:spPr>
          <a:xfrm>
            <a:off x="8638034" y="2509863"/>
            <a:ext cx="1931140" cy="1450757"/>
          </a:xfrm>
          <a:prstGeom prst="rect">
            <a:avLst/>
          </a:prstGeom>
        </p:spPr>
      </p:pic>
      <p:cxnSp>
        <p:nvCxnSpPr>
          <p:cNvPr id="16" name="直线箭头连接符 15">
            <a:extLst>
              <a:ext uri="{FF2B5EF4-FFF2-40B4-BE49-F238E27FC236}">
                <a16:creationId xmlns:a16="http://schemas.microsoft.com/office/drawing/2014/main" id="{599E2927-86E3-B73B-D99D-39F2B26FABE7}"/>
              </a:ext>
            </a:extLst>
          </p:cNvPr>
          <p:cNvCxnSpPr/>
          <p:nvPr/>
        </p:nvCxnSpPr>
        <p:spPr>
          <a:xfrm>
            <a:off x="2963388" y="3271429"/>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13A2138F-B883-B5B4-AE24-C3DDBF4D4A84}"/>
              </a:ext>
            </a:extLst>
          </p:cNvPr>
          <p:cNvCxnSpPr/>
          <p:nvPr/>
        </p:nvCxnSpPr>
        <p:spPr>
          <a:xfrm>
            <a:off x="5594583"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AF67DADC-4AFC-81B1-D44A-591C2482F8B1}"/>
              </a:ext>
            </a:extLst>
          </p:cNvPr>
          <p:cNvCxnSpPr/>
          <p:nvPr/>
        </p:nvCxnSpPr>
        <p:spPr>
          <a:xfrm>
            <a:off x="8075941"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49FFA3C-0184-3295-585B-011FFF5BB7B8}"/>
              </a:ext>
            </a:extLst>
          </p:cNvPr>
          <p:cNvCxnSpPr/>
          <p:nvPr/>
        </p:nvCxnSpPr>
        <p:spPr>
          <a:xfrm>
            <a:off x="9603604"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3F21C1D-4ADB-20D9-D5E2-D23FF29AB729}"/>
              </a:ext>
            </a:extLst>
          </p:cNvPr>
          <p:cNvCxnSpPr>
            <a:cxnSpLocks/>
          </p:cNvCxnSpPr>
          <p:nvPr/>
        </p:nvCxnSpPr>
        <p:spPr>
          <a:xfrm flipH="1">
            <a:off x="1932656" y="4883902"/>
            <a:ext cx="7670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A055914-0B2F-067C-53F8-D99DAA2F4A3F}"/>
              </a:ext>
            </a:extLst>
          </p:cNvPr>
          <p:cNvCxnSpPr>
            <a:cxnSpLocks/>
          </p:cNvCxnSpPr>
          <p:nvPr/>
        </p:nvCxnSpPr>
        <p:spPr>
          <a:xfrm flipV="1">
            <a:off x="1932656"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980D033-1765-63A7-D9DB-CA5594EF54DB}"/>
              </a:ext>
            </a:extLst>
          </p:cNvPr>
          <p:cNvSpPr txBox="1"/>
          <p:nvPr/>
        </p:nvSpPr>
        <p:spPr>
          <a:xfrm>
            <a:off x="925646" y="1992942"/>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3" name="文本框 22">
            <a:extLst>
              <a:ext uri="{FF2B5EF4-FFF2-40B4-BE49-F238E27FC236}">
                <a16:creationId xmlns:a16="http://schemas.microsoft.com/office/drawing/2014/main" id="{ACD82C5C-408B-B231-B783-392D8DB8BEC8}"/>
              </a:ext>
            </a:extLst>
          </p:cNvPr>
          <p:cNvSpPr txBox="1"/>
          <p:nvPr/>
        </p:nvSpPr>
        <p:spPr>
          <a:xfrm>
            <a:off x="3286109" y="199294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4" name="文本框 23">
            <a:extLst>
              <a:ext uri="{FF2B5EF4-FFF2-40B4-BE49-F238E27FC236}">
                <a16:creationId xmlns:a16="http://schemas.microsoft.com/office/drawing/2014/main" id="{63F388C6-01E6-8AB4-A049-B08EA1B7F2DE}"/>
              </a:ext>
            </a:extLst>
          </p:cNvPr>
          <p:cNvSpPr txBox="1"/>
          <p:nvPr/>
        </p:nvSpPr>
        <p:spPr>
          <a:xfrm>
            <a:off x="6408152" y="197927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5" name="文本框 24">
            <a:extLst>
              <a:ext uri="{FF2B5EF4-FFF2-40B4-BE49-F238E27FC236}">
                <a16:creationId xmlns:a16="http://schemas.microsoft.com/office/drawing/2014/main" id="{6363C357-9029-A8FB-3621-01433EECB542}"/>
              </a:ext>
            </a:extLst>
          </p:cNvPr>
          <p:cNvSpPr txBox="1"/>
          <p:nvPr/>
        </p:nvSpPr>
        <p:spPr>
          <a:xfrm>
            <a:off x="9050364" y="1972561"/>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7" name="文本框 26">
            <a:extLst>
              <a:ext uri="{FF2B5EF4-FFF2-40B4-BE49-F238E27FC236}">
                <a16:creationId xmlns:a16="http://schemas.microsoft.com/office/drawing/2014/main" id="{453F11F6-3DA7-E459-DE0D-22E6AF55C07B}"/>
              </a:ext>
            </a:extLst>
          </p:cNvPr>
          <p:cNvSpPr txBox="1"/>
          <p:nvPr/>
        </p:nvSpPr>
        <p:spPr>
          <a:xfrm>
            <a:off x="4565994" y="4560736"/>
            <a:ext cx="2546538" cy="646331"/>
          </a:xfrm>
          <a:prstGeom prst="rect">
            <a:avLst/>
          </a:prstGeom>
          <a:noFill/>
        </p:spPr>
        <p:txBody>
          <a:bodyPr wrap="square" rtlCol="0">
            <a:spAutoFit/>
          </a:bodyPr>
          <a:lstStyle/>
          <a:p>
            <a:r>
              <a:rPr kumimoji="1" lang="en-US" altLang="zh-CN" dirty="0"/>
              <a:t>Prediction, Simulation,</a:t>
            </a:r>
            <a:r>
              <a:rPr kumimoji="1" lang="zh-CN" altLang="en-US" dirty="0"/>
              <a:t> </a:t>
            </a:r>
            <a:r>
              <a:rPr kumimoji="1" lang="en-US" altLang="zh-CN" dirty="0"/>
              <a:t>Optimization,</a:t>
            </a:r>
            <a:r>
              <a:rPr kumimoji="1" lang="zh-CN" altLang="en-US" dirty="0"/>
              <a:t> </a:t>
            </a:r>
            <a:r>
              <a:rPr kumimoji="1" lang="en-US" altLang="zh-CN" dirty="0"/>
              <a:t>Controls</a:t>
            </a:r>
            <a:endParaRPr kumimoji="1" lang="zh-CN" altLang="en-US" dirty="0"/>
          </a:p>
        </p:txBody>
      </p:sp>
      <p:sp>
        <p:nvSpPr>
          <p:cNvPr id="3" name="文本框 2">
            <a:extLst>
              <a:ext uri="{FF2B5EF4-FFF2-40B4-BE49-F238E27FC236}">
                <a16:creationId xmlns:a16="http://schemas.microsoft.com/office/drawing/2014/main" id="{06B4C673-7D8E-FA64-23C1-7A78EAEF619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C24FA586-AC9A-5EC3-0542-66466794C569}"/>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DBBCF68F-6319-3391-AAD5-A58E2BA1943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83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Reinforcement Learning Policy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7389F5C-2507-0270-7B33-5838D2D7AFB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06452" y="1650795"/>
            <a:ext cx="2395137" cy="4243300"/>
          </a:xfrm>
          <a:prstGeom prst="rect">
            <a:avLst/>
          </a:prstGeom>
        </p:spPr>
      </p:pic>
      <p:sp>
        <p:nvSpPr>
          <p:cNvPr id="12" name="文本框 11">
            <a:extLst>
              <a:ext uri="{FF2B5EF4-FFF2-40B4-BE49-F238E27FC236}">
                <a16:creationId xmlns:a16="http://schemas.microsoft.com/office/drawing/2014/main" id="{2BCD3654-D5C1-D6AC-1198-7F2D6A6694E8}"/>
              </a:ext>
            </a:extLst>
          </p:cNvPr>
          <p:cNvSpPr txBox="1"/>
          <p:nvPr/>
        </p:nvSpPr>
        <p:spPr>
          <a:xfrm>
            <a:off x="1326001" y="1972271"/>
            <a:ext cx="3809597" cy="923330"/>
          </a:xfrm>
          <a:prstGeom prst="rect">
            <a:avLst/>
          </a:prstGeom>
          <a:noFill/>
        </p:spPr>
        <p:txBody>
          <a:bodyPr wrap="square" rtlCol="0">
            <a:spAutoFit/>
          </a:bodyPr>
          <a:lstStyle/>
          <a:p>
            <a:r>
              <a:rPr kumimoji="1" lang="en-US" altLang="zh-CN" dirty="0"/>
              <a:t>Self-play until the end: z=+-1:</a:t>
            </a:r>
          </a:p>
          <a:p>
            <a:pPr marL="285750" indent="-285750">
              <a:buFont typeface="Arial" panose="020B0604020202020204" pitchFamily="34" charset="0"/>
              <a:buChar char="•"/>
            </a:pPr>
            <a:r>
              <a:rPr kumimoji="1" lang="en-US" altLang="zh-CN" dirty="0"/>
              <a:t>Current</a:t>
            </a:r>
          </a:p>
          <a:p>
            <a:pPr marL="285750" indent="-285750">
              <a:buFont typeface="Arial" panose="020B0604020202020204" pitchFamily="34" charset="0"/>
              <a:buChar char="•"/>
            </a:pPr>
            <a:r>
              <a:rPr kumimoji="1" lang="en-US" altLang="zh-CN" dirty="0"/>
              <a:t>Random selected policy network </a:t>
            </a:r>
          </a:p>
        </p:txBody>
      </p:sp>
      <p:pic>
        <p:nvPicPr>
          <p:cNvPr id="13" name="图片 12">
            <a:extLst>
              <a:ext uri="{FF2B5EF4-FFF2-40B4-BE49-F238E27FC236}">
                <a16:creationId xmlns:a16="http://schemas.microsoft.com/office/drawing/2014/main" id="{714CA359-2B95-854E-4760-57C96423E04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9168" y="3209939"/>
            <a:ext cx="2767135" cy="1149978"/>
          </a:xfrm>
          <a:prstGeom prst="rect">
            <a:avLst/>
          </a:prstGeom>
        </p:spPr>
      </p:pic>
      <p:sp>
        <p:nvSpPr>
          <p:cNvPr id="14" name="文本框 13">
            <a:extLst>
              <a:ext uri="{FF2B5EF4-FFF2-40B4-BE49-F238E27FC236}">
                <a16:creationId xmlns:a16="http://schemas.microsoft.com/office/drawing/2014/main" id="{05C3A17E-5A99-F835-1BE1-FBF444CDC1F6}"/>
              </a:ext>
            </a:extLst>
          </p:cNvPr>
          <p:cNvSpPr txBox="1"/>
          <p:nvPr/>
        </p:nvSpPr>
        <p:spPr>
          <a:xfrm>
            <a:off x="2525715" y="4760590"/>
            <a:ext cx="1131376" cy="369332"/>
          </a:xfrm>
          <a:prstGeom prst="rect">
            <a:avLst/>
          </a:prstGeom>
          <a:noFill/>
        </p:spPr>
        <p:txBody>
          <a:bodyPr wrap="square" rtlCol="0">
            <a:spAutoFit/>
          </a:bodyPr>
          <a:lstStyle/>
          <a:p>
            <a:r>
              <a:rPr kumimoji="1" lang="en-US" altLang="zh-CN" dirty="0"/>
              <a:t>Weights</a:t>
            </a:r>
            <a:endParaRPr kumimoji="1" lang="zh-CN" altLang="en-US" dirty="0"/>
          </a:p>
        </p:txBody>
      </p:sp>
      <p:cxnSp>
        <p:nvCxnSpPr>
          <p:cNvPr id="15" name="直线连接符 14">
            <a:extLst>
              <a:ext uri="{FF2B5EF4-FFF2-40B4-BE49-F238E27FC236}">
                <a16:creationId xmlns:a16="http://schemas.microsoft.com/office/drawing/2014/main" id="{E13ADC5A-FBF3-E089-9986-5A9D50595A29}"/>
              </a:ext>
            </a:extLst>
          </p:cNvPr>
          <p:cNvCxnSpPr>
            <a:cxnSpLocks/>
          </p:cNvCxnSpPr>
          <p:nvPr/>
        </p:nvCxnSpPr>
        <p:spPr>
          <a:xfrm>
            <a:off x="2853506" y="4359917"/>
            <a:ext cx="0" cy="359585"/>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DC16048-A85F-0FC4-158B-A426060A4067}"/>
              </a:ext>
            </a:extLst>
          </p:cNvPr>
          <p:cNvSpPr txBox="1"/>
          <p:nvPr/>
        </p:nvSpPr>
        <p:spPr>
          <a:xfrm>
            <a:off x="5221014" y="3772445"/>
            <a:ext cx="1749972" cy="369332"/>
          </a:xfrm>
          <a:prstGeom prst="rect">
            <a:avLst/>
          </a:prstGeom>
          <a:noFill/>
        </p:spPr>
        <p:txBody>
          <a:bodyPr wrap="square" rtlCol="0">
            <a:spAutoFit/>
          </a:bodyPr>
          <a:lstStyle/>
          <a:p>
            <a:r>
              <a:rPr kumimoji="1" lang="en-US" altLang="zh-CN" dirty="0"/>
              <a:t>Policy</a:t>
            </a:r>
            <a:r>
              <a:rPr kumimoji="1" lang="zh-CN" altLang="en-US" dirty="0"/>
              <a:t> </a:t>
            </a:r>
            <a:r>
              <a:rPr kumimoji="1" lang="en-US" altLang="zh-CN" dirty="0"/>
              <a:t>gradient</a:t>
            </a:r>
            <a:endParaRPr kumimoji="1" lang="zh-CN" altLang="en-US" dirty="0"/>
          </a:p>
        </p:txBody>
      </p:sp>
      <p:sp>
        <p:nvSpPr>
          <p:cNvPr id="11" name="文本框 10">
            <a:extLst>
              <a:ext uri="{FF2B5EF4-FFF2-40B4-BE49-F238E27FC236}">
                <a16:creationId xmlns:a16="http://schemas.microsoft.com/office/drawing/2014/main" id="{E5DEF820-CCD6-B0A2-A93D-0AAB4BF837E7}"/>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EF84799-71BB-2C4F-0D1E-A96E0844800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FCAE3987-B65B-BD4C-B110-83F8A2A203B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614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Reinforcement Learning Policy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765C7650-F7CC-1937-DBC2-55F38A4569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8081" y="1281083"/>
            <a:ext cx="2486227" cy="4821422"/>
          </a:xfrm>
          <a:prstGeom prst="rect">
            <a:avLst/>
          </a:prstGeom>
        </p:spPr>
      </p:pic>
      <p:sp>
        <p:nvSpPr>
          <p:cNvPr id="11" name="文本框 10">
            <a:extLst>
              <a:ext uri="{FF2B5EF4-FFF2-40B4-BE49-F238E27FC236}">
                <a16:creationId xmlns:a16="http://schemas.microsoft.com/office/drawing/2014/main" id="{212300F5-3D28-7BFB-754A-8D416813B30D}"/>
              </a:ext>
            </a:extLst>
          </p:cNvPr>
          <p:cNvSpPr txBox="1"/>
          <p:nvPr/>
        </p:nvSpPr>
        <p:spPr>
          <a:xfrm>
            <a:off x="1543455" y="2042547"/>
            <a:ext cx="5988346"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Self-play via policy network, until end: z=+-1,</a:t>
            </a:r>
            <a:endParaRPr kumimoji="1" lang="zh-CN" altLang="en-US" dirty="0"/>
          </a:p>
          <a:p>
            <a:pPr marL="285750" indent="-285750">
              <a:buFont typeface="Arial" panose="020B0604020202020204" pitchFamily="34" charset="0"/>
              <a:buChar char="•"/>
            </a:pPr>
            <a:r>
              <a:rPr kumimoji="1" lang="en-US" altLang="zh-CN" dirty="0"/>
              <a:t>Get average value of z from 30 million games</a:t>
            </a:r>
          </a:p>
        </p:txBody>
      </p:sp>
      <p:sp>
        <p:nvSpPr>
          <p:cNvPr id="16" name="文本框 15">
            <a:extLst>
              <a:ext uri="{FF2B5EF4-FFF2-40B4-BE49-F238E27FC236}">
                <a16:creationId xmlns:a16="http://schemas.microsoft.com/office/drawing/2014/main" id="{AEF7EB3B-69B8-5043-DB58-EC3FE6F6B033}"/>
              </a:ext>
            </a:extLst>
          </p:cNvPr>
          <p:cNvSpPr txBox="1"/>
          <p:nvPr/>
        </p:nvSpPr>
        <p:spPr>
          <a:xfrm>
            <a:off x="1902095" y="5056567"/>
            <a:ext cx="1882862" cy="369332"/>
          </a:xfrm>
          <a:prstGeom prst="rect">
            <a:avLst/>
          </a:prstGeom>
          <a:noFill/>
        </p:spPr>
        <p:txBody>
          <a:bodyPr wrap="square" rtlCol="0">
            <a:spAutoFit/>
          </a:bodyPr>
          <a:lstStyle/>
          <a:p>
            <a:r>
              <a:rPr kumimoji="1" lang="en-US" altLang="zh-CN"/>
              <a:t>Weight update</a:t>
            </a:r>
            <a:endParaRPr kumimoji="1" lang="zh-CN" altLang="en-US" dirty="0"/>
          </a:p>
        </p:txBody>
      </p:sp>
      <p:pic>
        <p:nvPicPr>
          <p:cNvPr id="18" name="图片 17">
            <a:extLst>
              <a:ext uri="{FF2B5EF4-FFF2-40B4-BE49-F238E27FC236}">
                <a16:creationId xmlns:a16="http://schemas.microsoft.com/office/drawing/2014/main" id="{A291B5E1-AF5B-6A28-9799-FD0368599DB9}"/>
              </a:ext>
            </a:extLst>
          </p:cNvPr>
          <p:cNvPicPr>
            <a:picLocks noChangeAspect="1"/>
          </p:cNvPicPr>
          <p:nvPr/>
        </p:nvPicPr>
        <p:blipFill>
          <a:blip r:embed="rId4"/>
          <a:stretch>
            <a:fillRect/>
          </a:stretch>
        </p:blipFill>
        <p:spPr>
          <a:xfrm>
            <a:off x="1767272" y="2982902"/>
            <a:ext cx="4035370" cy="733704"/>
          </a:xfrm>
          <a:prstGeom prst="rect">
            <a:avLst/>
          </a:prstGeom>
        </p:spPr>
      </p:pic>
      <p:pic>
        <p:nvPicPr>
          <p:cNvPr id="19" name="图片 18">
            <a:extLst>
              <a:ext uri="{FF2B5EF4-FFF2-40B4-BE49-F238E27FC236}">
                <a16:creationId xmlns:a16="http://schemas.microsoft.com/office/drawing/2014/main" id="{8FEE09E5-5DEB-3E27-0B03-73D0BE317A17}"/>
              </a:ext>
            </a:extLst>
          </p:cNvPr>
          <p:cNvPicPr>
            <a:picLocks noChangeAspect="1"/>
          </p:cNvPicPr>
          <p:nvPr/>
        </p:nvPicPr>
        <p:blipFill>
          <a:blip r:embed="rId5"/>
          <a:stretch>
            <a:fillRect/>
          </a:stretch>
        </p:blipFill>
        <p:spPr>
          <a:xfrm>
            <a:off x="1900918" y="3871763"/>
            <a:ext cx="3167465" cy="997165"/>
          </a:xfrm>
          <a:prstGeom prst="rect">
            <a:avLst/>
          </a:prstGeom>
        </p:spPr>
      </p:pic>
      <p:sp>
        <p:nvSpPr>
          <p:cNvPr id="2" name="文本框 1">
            <a:extLst>
              <a:ext uri="{FF2B5EF4-FFF2-40B4-BE49-F238E27FC236}">
                <a16:creationId xmlns:a16="http://schemas.microsoft.com/office/drawing/2014/main" id="{339F4E2F-0844-3B8D-C27F-6CCBCD683A3D}"/>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FC75206-96B8-16A5-979C-F8ECD336AB29}"/>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1E5CCA70-5763-66F4-35BF-4EF0012AEB1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058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Architecture of Alpha Go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9490E3AD-4A69-0605-5534-4F7792C76DE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35619" y="1496202"/>
            <a:ext cx="7567325" cy="4192901"/>
          </a:xfrm>
          <a:prstGeom prst="rect">
            <a:avLst/>
          </a:prstGeom>
        </p:spPr>
      </p:pic>
      <p:pic>
        <p:nvPicPr>
          <p:cNvPr id="12" name="图片 11">
            <a:extLst>
              <a:ext uri="{FF2B5EF4-FFF2-40B4-BE49-F238E27FC236}">
                <a16:creationId xmlns:a16="http://schemas.microsoft.com/office/drawing/2014/main" id="{9BFDE8BB-1CF8-5CCE-1DE9-8E0155F9FC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02944" y="2474867"/>
            <a:ext cx="3840065" cy="2417496"/>
          </a:xfrm>
          <a:prstGeom prst="rect">
            <a:avLst/>
          </a:prstGeom>
        </p:spPr>
      </p:pic>
      <p:sp>
        <p:nvSpPr>
          <p:cNvPr id="13" name="文本框 12">
            <a:extLst>
              <a:ext uri="{FF2B5EF4-FFF2-40B4-BE49-F238E27FC236}">
                <a16:creationId xmlns:a16="http://schemas.microsoft.com/office/drawing/2014/main" id="{242D9795-EA6D-75C9-E701-5128EB5BC1EA}"/>
              </a:ext>
            </a:extLst>
          </p:cNvPr>
          <p:cNvSpPr txBox="1"/>
          <p:nvPr/>
        </p:nvSpPr>
        <p:spPr>
          <a:xfrm>
            <a:off x="3136740" y="5733173"/>
            <a:ext cx="1678329" cy="369332"/>
          </a:xfrm>
          <a:prstGeom prst="rect">
            <a:avLst/>
          </a:prstGeom>
          <a:noFill/>
        </p:spPr>
        <p:txBody>
          <a:bodyPr wrap="square" rtlCol="0">
            <a:spAutoFit/>
          </a:bodyPr>
          <a:lstStyle/>
          <a:p>
            <a:r>
              <a:rPr kumimoji="1" lang="en-US" altLang="zh-CN" dirty="0"/>
              <a:t>Learning Phase</a:t>
            </a:r>
            <a:endParaRPr kumimoji="1" lang="zh-CN" altLang="en-US" dirty="0"/>
          </a:p>
        </p:txBody>
      </p:sp>
      <p:sp>
        <p:nvSpPr>
          <p:cNvPr id="15" name="文本框 14">
            <a:extLst>
              <a:ext uri="{FF2B5EF4-FFF2-40B4-BE49-F238E27FC236}">
                <a16:creationId xmlns:a16="http://schemas.microsoft.com/office/drawing/2014/main" id="{106F28B7-9D61-41C8-6346-12EEBCFEA31A}"/>
              </a:ext>
            </a:extLst>
          </p:cNvPr>
          <p:cNvSpPr txBox="1"/>
          <p:nvPr/>
        </p:nvSpPr>
        <p:spPr>
          <a:xfrm>
            <a:off x="9275500" y="5074838"/>
            <a:ext cx="2067690" cy="369332"/>
          </a:xfrm>
          <a:prstGeom prst="rect">
            <a:avLst/>
          </a:prstGeom>
          <a:noFill/>
        </p:spPr>
        <p:txBody>
          <a:bodyPr wrap="square" rtlCol="0">
            <a:spAutoFit/>
          </a:bodyPr>
          <a:lstStyle/>
          <a:p>
            <a:r>
              <a:rPr kumimoji="1" lang="en-US" altLang="zh-CN" dirty="0">
                <a:solidFill>
                  <a:srgbClr val="FF0000"/>
                </a:solidFill>
              </a:rPr>
              <a:t>Searching Phase</a:t>
            </a:r>
            <a:endParaRPr kumimoji="1" lang="zh-CN" altLang="en-US" dirty="0">
              <a:solidFill>
                <a:srgbClr val="FF0000"/>
              </a:solidFill>
            </a:endParaRPr>
          </a:p>
        </p:txBody>
      </p:sp>
      <p:sp>
        <p:nvSpPr>
          <p:cNvPr id="2" name="文本框 1">
            <a:extLst>
              <a:ext uri="{FF2B5EF4-FFF2-40B4-BE49-F238E27FC236}">
                <a16:creationId xmlns:a16="http://schemas.microsoft.com/office/drawing/2014/main" id="{52E366C5-64B0-75A9-D1CE-64F0D6462BA9}"/>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64E118F-E562-DFEF-6F30-B631DFBD6C4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69D94F79-F2B1-CF9B-D9DA-79AE7C13730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0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Monte Carlo Tree Search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01A5A8DD-CD5F-7B64-F239-5C8E358B719B}"/>
              </a:ext>
            </a:extLst>
          </p:cNvPr>
          <p:cNvPicPr>
            <a:picLocks noGrp="1" noChangeAspect="1"/>
          </p:cNvPicPr>
          <p:nvPr>
            <p:ph idx="1"/>
          </p:nvPr>
        </p:nvPicPr>
        <p:blipFill>
          <a:blip r:embed="rId3"/>
          <a:stretch>
            <a:fillRect/>
          </a:stretch>
        </p:blipFill>
        <p:spPr>
          <a:xfrm>
            <a:off x="814039" y="1252992"/>
            <a:ext cx="9948041" cy="3208321"/>
          </a:xfrm>
          <a:prstGeom prst="rect">
            <a:avLst/>
          </a:prstGeom>
        </p:spPr>
      </p:pic>
      <p:sp>
        <p:nvSpPr>
          <p:cNvPr id="13" name="文本框 12">
            <a:extLst>
              <a:ext uri="{FF2B5EF4-FFF2-40B4-BE49-F238E27FC236}">
                <a16:creationId xmlns:a16="http://schemas.microsoft.com/office/drawing/2014/main" id="{D7C8F909-6F86-5492-158D-37ECDB21B5E7}"/>
              </a:ext>
            </a:extLst>
          </p:cNvPr>
          <p:cNvSpPr txBox="1"/>
          <p:nvPr/>
        </p:nvSpPr>
        <p:spPr>
          <a:xfrm>
            <a:off x="814039" y="4493724"/>
            <a:ext cx="8671034" cy="1200329"/>
          </a:xfrm>
          <a:prstGeom prst="rect">
            <a:avLst/>
          </a:prstGeom>
          <a:noFill/>
        </p:spPr>
        <p:txBody>
          <a:bodyPr wrap="square" rtlCol="0">
            <a:spAutoFit/>
          </a:bodyPr>
          <a:lstStyle/>
          <a:p>
            <a:pPr marL="285750" indent="-285750">
              <a:buFont typeface="Arial" charset="0"/>
              <a:buChar char="•"/>
            </a:pPr>
            <a:r>
              <a:rPr kumimoji="1" lang="en-US" altLang="zh-CN" dirty="0"/>
              <a:t>Multi-times Simulation from one state </a:t>
            </a:r>
          </a:p>
          <a:p>
            <a:pPr marL="285750" indent="-285750">
              <a:buFont typeface="Arial" charset="0"/>
              <a:buChar char="•"/>
            </a:pPr>
            <a:r>
              <a:rPr kumimoji="1" lang="en-US" altLang="zh-CN" dirty="0"/>
              <a:t>Select a move with maximized value</a:t>
            </a:r>
          </a:p>
          <a:p>
            <a:pPr marL="285750" indent="-285750">
              <a:buFont typeface="Arial" charset="0"/>
              <a:buChar char="•"/>
            </a:pPr>
            <a:r>
              <a:rPr kumimoji="1" lang="en-US" altLang="zh-CN" dirty="0"/>
              <a:t>Fast simulation with at un-expanded node (Rollout Policy Network)</a:t>
            </a:r>
            <a:endParaRPr kumimoji="1" lang="zh-CN" altLang="en-US" dirty="0"/>
          </a:p>
          <a:p>
            <a:pPr marL="285750" indent="-285750">
              <a:buFont typeface="Arial" charset="0"/>
              <a:buChar char="•"/>
            </a:pPr>
            <a:r>
              <a:rPr kumimoji="1" lang="en-US" altLang="zh-CN" dirty="0"/>
              <a:t>Update all weights from bottom up</a:t>
            </a:r>
            <a:endParaRPr kumimoji="1" lang="zh-CN" altLang="en-US" dirty="0"/>
          </a:p>
        </p:txBody>
      </p:sp>
      <p:sp>
        <p:nvSpPr>
          <p:cNvPr id="14" name="文本框 13">
            <a:extLst>
              <a:ext uri="{FF2B5EF4-FFF2-40B4-BE49-F238E27FC236}">
                <a16:creationId xmlns:a16="http://schemas.microsoft.com/office/drawing/2014/main" id="{BB952EB1-ABF3-1DB8-04BA-A49DF368DDAD}"/>
              </a:ext>
            </a:extLst>
          </p:cNvPr>
          <p:cNvSpPr txBox="1"/>
          <p:nvPr/>
        </p:nvSpPr>
        <p:spPr>
          <a:xfrm>
            <a:off x="814039" y="3683529"/>
            <a:ext cx="2774731" cy="369332"/>
          </a:xfrm>
          <a:prstGeom prst="rect">
            <a:avLst/>
          </a:prstGeom>
          <a:noFill/>
        </p:spPr>
        <p:txBody>
          <a:bodyPr wrap="square" rtlCol="0">
            <a:spAutoFit/>
          </a:bodyPr>
          <a:lstStyle/>
          <a:p>
            <a:r>
              <a:rPr kumimoji="1" lang="en-US" altLang="zh-CN" dirty="0"/>
              <a:t>Number: Win Times/ Total</a:t>
            </a:r>
            <a:endParaRPr kumimoji="1" lang="zh-CN" altLang="en-US" dirty="0"/>
          </a:p>
        </p:txBody>
      </p:sp>
      <p:sp>
        <p:nvSpPr>
          <p:cNvPr id="2" name="文本框 1">
            <a:extLst>
              <a:ext uri="{FF2B5EF4-FFF2-40B4-BE49-F238E27FC236}">
                <a16:creationId xmlns:a16="http://schemas.microsoft.com/office/drawing/2014/main" id="{57F3C416-85E1-9DAD-0277-102837447844}"/>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35DF72C-E303-DA3E-30CC-3B295A8CEC74}"/>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415E197B-D09D-7E74-8DDB-E022E031770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60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Selection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3">
            <a:extLst>
              <a:ext uri="{FF2B5EF4-FFF2-40B4-BE49-F238E27FC236}">
                <a16:creationId xmlns:a16="http://schemas.microsoft.com/office/drawing/2014/main" id="{46A2A0C5-5AAA-404F-69A8-9D5074E19B64}"/>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95400" y="1430882"/>
            <a:ext cx="9601200" cy="3243332"/>
          </a:xfrm>
          <a:prstGeom prst="rect">
            <a:avLst/>
          </a:prstGeom>
        </p:spPr>
      </p:pic>
      <p:pic>
        <p:nvPicPr>
          <p:cNvPr id="9" name="图片 8">
            <a:extLst>
              <a:ext uri="{FF2B5EF4-FFF2-40B4-BE49-F238E27FC236}">
                <a16:creationId xmlns:a16="http://schemas.microsoft.com/office/drawing/2014/main" id="{94E0644A-D41E-908C-4516-629E8FA888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0853" y="4476689"/>
            <a:ext cx="4801860" cy="2155071"/>
          </a:xfrm>
          <a:prstGeom prst="rect">
            <a:avLst/>
          </a:prstGeom>
        </p:spPr>
      </p:pic>
      <p:sp>
        <p:nvSpPr>
          <p:cNvPr id="11" name="文本框 10">
            <a:extLst>
              <a:ext uri="{FF2B5EF4-FFF2-40B4-BE49-F238E27FC236}">
                <a16:creationId xmlns:a16="http://schemas.microsoft.com/office/drawing/2014/main" id="{D6A06887-FCE0-FE08-69C0-8EE2490F1753}"/>
              </a:ext>
            </a:extLst>
          </p:cNvPr>
          <p:cNvSpPr txBox="1"/>
          <p:nvPr/>
        </p:nvSpPr>
        <p:spPr>
          <a:xfrm>
            <a:off x="1165024" y="4532078"/>
            <a:ext cx="1696759" cy="369332"/>
          </a:xfrm>
          <a:prstGeom prst="rect">
            <a:avLst/>
          </a:prstGeom>
          <a:noFill/>
        </p:spPr>
        <p:txBody>
          <a:bodyPr wrap="square" rtlCol="0">
            <a:spAutoFit/>
          </a:bodyPr>
          <a:lstStyle/>
          <a:p>
            <a:r>
              <a:rPr kumimoji="1" lang="zh-CN" altLang="en-US" dirty="0"/>
              <a:t>做选择</a:t>
            </a:r>
            <a:r>
              <a:rPr kumimoji="1" lang="en-US" altLang="zh-CN" dirty="0"/>
              <a:t>:</a:t>
            </a:r>
            <a:endParaRPr kumimoji="1" lang="zh-CN" altLang="en-US" dirty="0"/>
          </a:p>
        </p:txBody>
      </p:sp>
      <p:pic>
        <p:nvPicPr>
          <p:cNvPr id="12" name="图片 11">
            <a:extLst>
              <a:ext uri="{FF2B5EF4-FFF2-40B4-BE49-F238E27FC236}">
                <a16:creationId xmlns:a16="http://schemas.microsoft.com/office/drawing/2014/main" id="{E55141C9-7469-D7B6-61B2-9F5DF904DA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27318" y="5742889"/>
            <a:ext cx="1537364" cy="348082"/>
          </a:xfrm>
          <a:prstGeom prst="rect">
            <a:avLst/>
          </a:prstGeom>
        </p:spPr>
      </p:pic>
      <p:sp>
        <p:nvSpPr>
          <p:cNvPr id="13" name="文本框 12">
            <a:extLst>
              <a:ext uri="{FF2B5EF4-FFF2-40B4-BE49-F238E27FC236}">
                <a16:creationId xmlns:a16="http://schemas.microsoft.com/office/drawing/2014/main" id="{C5CE96AA-5190-C49E-D593-D4B8456C4FDD}"/>
              </a:ext>
            </a:extLst>
          </p:cNvPr>
          <p:cNvSpPr txBox="1"/>
          <p:nvPr/>
        </p:nvSpPr>
        <p:spPr>
          <a:xfrm>
            <a:off x="3972848" y="6524913"/>
            <a:ext cx="1441342" cy="369332"/>
          </a:xfrm>
          <a:prstGeom prst="rect">
            <a:avLst/>
          </a:prstGeom>
          <a:noFill/>
        </p:spPr>
        <p:txBody>
          <a:bodyPr wrap="square" rtlCol="0">
            <a:spAutoFit/>
          </a:bodyPr>
          <a:lstStyle/>
          <a:p>
            <a:r>
              <a:rPr kumimoji="1" lang="zh-CN" altLang="en-US"/>
              <a:t>次数</a:t>
            </a:r>
          </a:p>
        </p:txBody>
      </p:sp>
      <p:sp>
        <p:nvSpPr>
          <p:cNvPr id="15" name="文本框 14">
            <a:extLst>
              <a:ext uri="{FF2B5EF4-FFF2-40B4-BE49-F238E27FC236}">
                <a16:creationId xmlns:a16="http://schemas.microsoft.com/office/drawing/2014/main" id="{C2D9922D-AB39-4B43-3000-E663E29D09C2}"/>
              </a:ext>
            </a:extLst>
          </p:cNvPr>
          <p:cNvSpPr txBox="1"/>
          <p:nvPr/>
        </p:nvSpPr>
        <p:spPr>
          <a:xfrm>
            <a:off x="7200300" y="5742889"/>
            <a:ext cx="2949089" cy="369332"/>
          </a:xfrm>
          <a:prstGeom prst="rect">
            <a:avLst/>
          </a:prstGeom>
          <a:noFill/>
        </p:spPr>
        <p:txBody>
          <a:bodyPr wrap="square" rtlCol="0">
            <a:spAutoFit/>
          </a:bodyPr>
          <a:lstStyle/>
          <a:p>
            <a:r>
              <a:rPr kumimoji="1" lang="zh-CN" altLang="en-US" dirty="0"/>
              <a:t>用监督学习</a:t>
            </a:r>
            <a:r>
              <a:rPr kumimoji="1" lang="zh-CN" altLang="en-US"/>
              <a:t>训练的走棋网络</a:t>
            </a:r>
            <a:endParaRPr kumimoji="1" lang="zh-CN" altLang="en-US" dirty="0"/>
          </a:p>
        </p:txBody>
      </p:sp>
      <p:sp>
        <p:nvSpPr>
          <p:cNvPr id="18" name="椭圆 17">
            <a:extLst>
              <a:ext uri="{FF2B5EF4-FFF2-40B4-BE49-F238E27FC236}">
                <a16:creationId xmlns:a16="http://schemas.microsoft.com/office/drawing/2014/main" id="{4BBD2D12-A481-1C77-2F87-5618BEA2A79E}"/>
              </a:ext>
            </a:extLst>
          </p:cNvPr>
          <p:cNvSpPr/>
          <p:nvPr/>
        </p:nvSpPr>
        <p:spPr>
          <a:xfrm>
            <a:off x="1399489" y="1101992"/>
            <a:ext cx="2442949" cy="2945294"/>
          </a:xfrm>
          <a:prstGeom prst="ellipse">
            <a:avLst/>
          </a:prstGeom>
          <a:solidFill>
            <a:schemeClr val="accent1">
              <a:alpha val="1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5A57FC2B-E8A5-7E06-0CA7-C8E743662FB1}"/>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2E496982-50A2-6223-6102-7DF3332A7C9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162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Evaluation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B5CF656-66AE-6F91-DD59-0AC1FE8D12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2548" y="1930766"/>
            <a:ext cx="8592704" cy="2806342"/>
          </a:xfrm>
          <a:prstGeom prst="rect">
            <a:avLst/>
          </a:prstGeom>
        </p:spPr>
      </p:pic>
      <p:sp>
        <p:nvSpPr>
          <p:cNvPr id="15" name="文本框 14">
            <a:extLst>
              <a:ext uri="{FF2B5EF4-FFF2-40B4-BE49-F238E27FC236}">
                <a16:creationId xmlns:a16="http://schemas.microsoft.com/office/drawing/2014/main" id="{F25F5F7E-754C-114D-3A68-115844E939DB}"/>
              </a:ext>
            </a:extLst>
          </p:cNvPr>
          <p:cNvSpPr txBox="1"/>
          <p:nvPr/>
        </p:nvSpPr>
        <p:spPr>
          <a:xfrm>
            <a:off x="1262548" y="4895375"/>
            <a:ext cx="2037722" cy="369332"/>
          </a:xfrm>
          <a:prstGeom prst="rect">
            <a:avLst/>
          </a:prstGeom>
          <a:noFill/>
        </p:spPr>
        <p:txBody>
          <a:bodyPr wrap="square" rtlCol="0">
            <a:spAutoFit/>
          </a:bodyPr>
          <a:lstStyle/>
          <a:p>
            <a:r>
              <a:rPr kumimoji="1" lang="en-US" altLang="zh-CN" dirty="0"/>
              <a:t>For each leaf node:</a:t>
            </a:r>
            <a:endParaRPr kumimoji="1" lang="zh-CN" altLang="en-US" dirty="0"/>
          </a:p>
        </p:txBody>
      </p:sp>
      <p:pic>
        <p:nvPicPr>
          <p:cNvPr id="16" name="图片 15">
            <a:extLst>
              <a:ext uri="{FF2B5EF4-FFF2-40B4-BE49-F238E27FC236}">
                <a16:creationId xmlns:a16="http://schemas.microsoft.com/office/drawing/2014/main" id="{EDF48E29-404C-2F83-4E5B-14044F52D3D5}"/>
              </a:ext>
            </a:extLst>
          </p:cNvPr>
          <p:cNvPicPr>
            <a:picLocks noChangeAspect="1"/>
          </p:cNvPicPr>
          <p:nvPr/>
        </p:nvPicPr>
        <p:blipFill>
          <a:blip r:embed="rId4"/>
          <a:stretch>
            <a:fillRect/>
          </a:stretch>
        </p:blipFill>
        <p:spPr>
          <a:xfrm>
            <a:off x="3505686" y="4823285"/>
            <a:ext cx="4259532" cy="792998"/>
          </a:xfrm>
          <a:prstGeom prst="rect">
            <a:avLst/>
          </a:prstGeom>
        </p:spPr>
      </p:pic>
      <p:sp>
        <p:nvSpPr>
          <p:cNvPr id="17" name="文本框 16">
            <a:extLst>
              <a:ext uri="{FF2B5EF4-FFF2-40B4-BE49-F238E27FC236}">
                <a16:creationId xmlns:a16="http://schemas.microsoft.com/office/drawing/2014/main" id="{34C84FE7-17DF-2FC5-CC7E-951BFE4F25C0}"/>
              </a:ext>
            </a:extLst>
          </p:cNvPr>
          <p:cNvSpPr txBox="1"/>
          <p:nvPr/>
        </p:nvSpPr>
        <p:spPr>
          <a:xfrm>
            <a:off x="5057320" y="5702460"/>
            <a:ext cx="2461360" cy="369332"/>
          </a:xfrm>
          <a:prstGeom prst="rect">
            <a:avLst/>
          </a:prstGeom>
          <a:noFill/>
        </p:spPr>
        <p:txBody>
          <a:bodyPr wrap="square" rtlCol="0">
            <a:spAutoFit/>
          </a:bodyPr>
          <a:lstStyle/>
          <a:p>
            <a:r>
              <a:rPr kumimoji="1" lang="en-US" altLang="zh-CN" dirty="0"/>
              <a:t>Value Network</a:t>
            </a:r>
            <a:endParaRPr kumimoji="1" lang="zh-CN" altLang="en-US" dirty="0"/>
          </a:p>
        </p:txBody>
      </p:sp>
      <p:sp>
        <p:nvSpPr>
          <p:cNvPr id="18" name="文本框 17">
            <a:extLst>
              <a:ext uri="{FF2B5EF4-FFF2-40B4-BE49-F238E27FC236}">
                <a16:creationId xmlns:a16="http://schemas.microsoft.com/office/drawing/2014/main" id="{F4B4B923-ABCC-8084-77C0-41BB7814083B}"/>
              </a:ext>
            </a:extLst>
          </p:cNvPr>
          <p:cNvSpPr txBox="1"/>
          <p:nvPr/>
        </p:nvSpPr>
        <p:spPr>
          <a:xfrm>
            <a:off x="7390271" y="5766195"/>
            <a:ext cx="3235206" cy="369332"/>
          </a:xfrm>
          <a:prstGeom prst="rect">
            <a:avLst/>
          </a:prstGeom>
          <a:noFill/>
        </p:spPr>
        <p:txBody>
          <a:bodyPr wrap="square" rtlCol="0">
            <a:spAutoFit/>
          </a:bodyPr>
          <a:lstStyle/>
          <a:p>
            <a:r>
              <a:rPr kumimoji="1" lang="en-US" altLang="zh-CN" dirty="0"/>
              <a:t>Rollout Policy Network</a:t>
            </a:r>
            <a:endParaRPr kumimoji="1" lang="zh-CN" altLang="en-US" dirty="0"/>
          </a:p>
        </p:txBody>
      </p:sp>
      <p:cxnSp>
        <p:nvCxnSpPr>
          <p:cNvPr id="19" name="直线连接符 18">
            <a:extLst>
              <a:ext uri="{FF2B5EF4-FFF2-40B4-BE49-F238E27FC236}">
                <a16:creationId xmlns:a16="http://schemas.microsoft.com/office/drawing/2014/main" id="{ED1FDF7F-41D1-0651-8234-A89B934D2B6E}"/>
              </a:ext>
            </a:extLst>
          </p:cNvPr>
          <p:cNvCxnSpPr/>
          <p:nvPr/>
        </p:nvCxnSpPr>
        <p:spPr>
          <a:xfrm flipH="1">
            <a:off x="5987561" y="5463018"/>
            <a:ext cx="190858" cy="224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2489508C-A0E5-90CD-6F23-879C24AE449E}"/>
              </a:ext>
            </a:extLst>
          </p:cNvPr>
          <p:cNvCxnSpPr>
            <a:cxnSpLocks/>
          </p:cNvCxnSpPr>
          <p:nvPr/>
        </p:nvCxnSpPr>
        <p:spPr>
          <a:xfrm>
            <a:off x="7518680" y="5377152"/>
            <a:ext cx="451954" cy="310032"/>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F18B50CC-DB71-8CCD-91A8-B031A13183B2}"/>
              </a:ext>
            </a:extLst>
          </p:cNvPr>
          <p:cNvSpPr/>
          <p:nvPr/>
        </p:nvSpPr>
        <p:spPr>
          <a:xfrm>
            <a:off x="4874525" y="1791814"/>
            <a:ext cx="2442949" cy="2945294"/>
          </a:xfrm>
          <a:prstGeom prst="ellipse">
            <a:avLst/>
          </a:prstGeom>
          <a:solidFill>
            <a:schemeClr val="accent1">
              <a:alpha val="19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924FA9B8-AA4E-BBC0-06D8-EC4330E62A14}"/>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1AE01F4-1640-4C3A-4A71-EEB91972715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BB5B1B6-144D-0429-5BEC-AD429E798A6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714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Backup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6FD8FADF-7E51-BE09-F007-70D2A127E7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4647" y="1205707"/>
            <a:ext cx="4301393" cy="4671044"/>
          </a:xfrm>
          <a:prstGeom prst="rect">
            <a:avLst/>
          </a:prstGeom>
        </p:spPr>
      </p:pic>
      <p:pic>
        <p:nvPicPr>
          <p:cNvPr id="16" name="图片 15">
            <a:extLst>
              <a:ext uri="{FF2B5EF4-FFF2-40B4-BE49-F238E27FC236}">
                <a16:creationId xmlns:a16="http://schemas.microsoft.com/office/drawing/2014/main" id="{DE3FD498-0AC8-0F08-1E13-39AD26CD4D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28770" y="2488523"/>
            <a:ext cx="4361750" cy="1814341"/>
          </a:xfrm>
          <a:prstGeom prst="rect">
            <a:avLst/>
          </a:prstGeom>
        </p:spPr>
      </p:pic>
      <p:sp>
        <p:nvSpPr>
          <p:cNvPr id="17" name="文本框 16">
            <a:extLst>
              <a:ext uri="{FF2B5EF4-FFF2-40B4-BE49-F238E27FC236}">
                <a16:creationId xmlns:a16="http://schemas.microsoft.com/office/drawing/2014/main" id="{3EA673F4-598B-7413-60A6-43225FCBFE1A}"/>
              </a:ext>
            </a:extLst>
          </p:cNvPr>
          <p:cNvSpPr txBox="1"/>
          <p:nvPr/>
        </p:nvSpPr>
        <p:spPr>
          <a:xfrm>
            <a:off x="6428770" y="4674121"/>
            <a:ext cx="4233119" cy="646331"/>
          </a:xfrm>
          <a:prstGeom prst="rect">
            <a:avLst/>
          </a:prstGeom>
          <a:noFill/>
        </p:spPr>
        <p:txBody>
          <a:bodyPr wrap="square" rtlCol="0">
            <a:spAutoFit/>
          </a:bodyPr>
          <a:lstStyle/>
          <a:p>
            <a:pPr marL="285750" indent="-285750">
              <a:buFont typeface="Arial" charset="0"/>
              <a:buChar char="•"/>
            </a:pPr>
            <a:r>
              <a:rPr kumimoji="1" lang="zh-CN" altLang="en-US" dirty="0"/>
              <a:t>某一条连边被重复越多，权重越大，越相信它的估值</a:t>
            </a:r>
          </a:p>
        </p:txBody>
      </p:sp>
      <p:sp>
        <p:nvSpPr>
          <p:cNvPr id="18" name="文本框 17">
            <a:extLst>
              <a:ext uri="{FF2B5EF4-FFF2-40B4-BE49-F238E27FC236}">
                <a16:creationId xmlns:a16="http://schemas.microsoft.com/office/drawing/2014/main" id="{543D8C99-9405-325F-04D3-787C6734B0D8}"/>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FE4980A-B442-39C8-5747-7D844535AC80}"/>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B6ACD095-ECE5-6026-3080-4FC92CEDCB4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41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 for Mixture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53233261-50DC-977C-86B0-5CB51CCA5169}"/>
              </a:ext>
            </a:extLst>
          </p:cNvPr>
          <p:cNvSpPr/>
          <p:nvPr/>
        </p:nvSpPr>
        <p:spPr>
          <a:xfrm>
            <a:off x="508774" y="3087160"/>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走棋、选择</a:t>
            </a:r>
          </a:p>
        </p:txBody>
      </p:sp>
      <p:cxnSp>
        <p:nvCxnSpPr>
          <p:cNvPr id="32" name="直线箭头连接符 31">
            <a:extLst>
              <a:ext uri="{FF2B5EF4-FFF2-40B4-BE49-F238E27FC236}">
                <a16:creationId xmlns:a16="http://schemas.microsoft.com/office/drawing/2014/main" id="{F9A78752-9554-D207-9CDF-5D54AB5DD292}"/>
              </a:ext>
            </a:extLst>
          </p:cNvPr>
          <p:cNvCxnSpPr>
            <a:stCxn id="31" idx="6"/>
          </p:cNvCxnSpPr>
          <p:nvPr/>
        </p:nvCxnSpPr>
        <p:spPr>
          <a:xfrm flipV="1">
            <a:off x="1880374" y="3213284"/>
            <a:ext cx="693683" cy="49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11698F98-306A-C565-036A-F6B03E2F71BF}"/>
              </a:ext>
            </a:extLst>
          </p:cNvPr>
          <p:cNvCxnSpPr>
            <a:stCxn id="31" idx="6"/>
            <a:endCxn id="35" idx="2"/>
          </p:cNvCxnSpPr>
          <p:nvPr/>
        </p:nvCxnSpPr>
        <p:spPr>
          <a:xfrm>
            <a:off x="1880374" y="3709898"/>
            <a:ext cx="693683" cy="1028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C076C70C-7DC4-047A-9088-B593C9E11CDE}"/>
              </a:ext>
            </a:extLst>
          </p:cNvPr>
          <p:cNvSpPr/>
          <p:nvPr/>
        </p:nvSpPr>
        <p:spPr>
          <a:xfrm>
            <a:off x="2574057" y="2464422"/>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Q</a:t>
            </a:r>
            <a:r>
              <a:rPr kumimoji="1" lang="zh-CN" altLang="en-US" dirty="0">
                <a:solidFill>
                  <a:schemeClr val="tx1"/>
                </a:solidFill>
              </a:rPr>
              <a:t>值</a:t>
            </a:r>
          </a:p>
        </p:txBody>
      </p:sp>
      <p:sp>
        <p:nvSpPr>
          <p:cNvPr id="35" name="椭圆 34">
            <a:extLst>
              <a:ext uri="{FF2B5EF4-FFF2-40B4-BE49-F238E27FC236}">
                <a16:creationId xmlns:a16="http://schemas.microsoft.com/office/drawing/2014/main" id="{869CE199-8094-B69F-E733-AFBCDA8216A0}"/>
              </a:ext>
            </a:extLst>
          </p:cNvPr>
          <p:cNvSpPr/>
          <p:nvPr/>
        </p:nvSpPr>
        <p:spPr>
          <a:xfrm>
            <a:off x="2574057" y="4115860"/>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人类走棋经验</a:t>
            </a:r>
            <a:r>
              <a:rPr kumimoji="1" lang="en-US" altLang="zh-CN" dirty="0" err="1">
                <a:solidFill>
                  <a:schemeClr val="tx1"/>
                </a:solidFill>
              </a:rPr>
              <a:t>σ</a:t>
            </a:r>
            <a:endParaRPr kumimoji="1" lang="zh-CN" altLang="en-US" dirty="0">
              <a:solidFill>
                <a:schemeClr val="tx1"/>
              </a:solidFill>
            </a:endParaRPr>
          </a:p>
        </p:txBody>
      </p:sp>
      <p:cxnSp>
        <p:nvCxnSpPr>
          <p:cNvPr id="36" name="直线箭头连接符 35">
            <a:extLst>
              <a:ext uri="{FF2B5EF4-FFF2-40B4-BE49-F238E27FC236}">
                <a16:creationId xmlns:a16="http://schemas.microsoft.com/office/drawing/2014/main" id="{31D87834-FB9A-0AFF-50D4-336FE1C80636}"/>
              </a:ext>
            </a:extLst>
          </p:cNvPr>
          <p:cNvCxnSpPr>
            <a:stCxn id="34" idx="6"/>
            <a:endCxn id="37" idx="2"/>
          </p:cNvCxnSpPr>
          <p:nvPr/>
        </p:nvCxnSpPr>
        <p:spPr>
          <a:xfrm>
            <a:off x="3945657" y="3087160"/>
            <a:ext cx="693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781F18BC-574C-2869-0349-199188B28053}"/>
              </a:ext>
            </a:extLst>
          </p:cNvPr>
          <p:cNvSpPr/>
          <p:nvPr/>
        </p:nvSpPr>
        <p:spPr>
          <a:xfrm>
            <a:off x="4639340" y="2464422"/>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V(S)</a:t>
            </a:r>
          </a:p>
        </p:txBody>
      </p:sp>
      <p:sp>
        <p:nvSpPr>
          <p:cNvPr id="38" name="椭圆 37">
            <a:extLst>
              <a:ext uri="{FF2B5EF4-FFF2-40B4-BE49-F238E27FC236}">
                <a16:creationId xmlns:a16="http://schemas.microsoft.com/office/drawing/2014/main" id="{D2B0CA23-A5B6-FE48-0E32-E9DB906D748C}"/>
              </a:ext>
            </a:extLst>
          </p:cNvPr>
          <p:cNvSpPr/>
          <p:nvPr/>
        </p:nvSpPr>
        <p:spPr>
          <a:xfrm>
            <a:off x="6704623" y="1630820"/>
            <a:ext cx="1371600" cy="12454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估值网络</a:t>
            </a:r>
            <a:r>
              <a:rPr kumimoji="1" lang="en-US" altLang="zh-CN" dirty="0"/>
              <a:t>v</a:t>
            </a:r>
          </a:p>
        </p:txBody>
      </p:sp>
      <p:sp>
        <p:nvSpPr>
          <p:cNvPr id="39" name="椭圆 38">
            <a:extLst>
              <a:ext uri="{FF2B5EF4-FFF2-40B4-BE49-F238E27FC236}">
                <a16:creationId xmlns:a16="http://schemas.microsoft.com/office/drawing/2014/main" id="{D370D7BF-781E-6105-C193-208F91FD1D76}"/>
              </a:ext>
            </a:extLst>
          </p:cNvPr>
          <p:cNvSpPr/>
          <p:nvPr/>
        </p:nvSpPr>
        <p:spPr>
          <a:xfrm>
            <a:off x="6704623" y="3160075"/>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快速走棋模拟</a:t>
            </a:r>
            <a:endParaRPr kumimoji="1" lang="en-US" altLang="zh-CN" dirty="0">
              <a:solidFill>
                <a:schemeClr val="tx1"/>
              </a:solidFill>
            </a:endParaRPr>
          </a:p>
        </p:txBody>
      </p:sp>
      <p:cxnSp>
        <p:nvCxnSpPr>
          <p:cNvPr id="40" name="直线箭头连接符 39">
            <a:extLst>
              <a:ext uri="{FF2B5EF4-FFF2-40B4-BE49-F238E27FC236}">
                <a16:creationId xmlns:a16="http://schemas.microsoft.com/office/drawing/2014/main" id="{FB86D2A2-5126-64E9-5756-1F9543B21E97}"/>
              </a:ext>
            </a:extLst>
          </p:cNvPr>
          <p:cNvCxnSpPr>
            <a:stCxn id="37" idx="6"/>
            <a:endCxn id="38" idx="2"/>
          </p:cNvCxnSpPr>
          <p:nvPr/>
        </p:nvCxnSpPr>
        <p:spPr>
          <a:xfrm flipV="1">
            <a:off x="6010940" y="2253558"/>
            <a:ext cx="693683" cy="833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51D429E3-020D-946E-C2D3-FE57F29F1FBA}"/>
              </a:ext>
            </a:extLst>
          </p:cNvPr>
          <p:cNvCxnSpPr>
            <a:stCxn id="37" idx="6"/>
            <a:endCxn id="39" idx="2"/>
          </p:cNvCxnSpPr>
          <p:nvPr/>
        </p:nvCxnSpPr>
        <p:spPr>
          <a:xfrm>
            <a:off x="6010940" y="3087160"/>
            <a:ext cx="693683" cy="695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08D342B1-E55F-9F2E-F2F3-3C82E2115A22}"/>
              </a:ext>
            </a:extLst>
          </p:cNvPr>
          <p:cNvSpPr/>
          <p:nvPr/>
        </p:nvSpPr>
        <p:spPr>
          <a:xfrm>
            <a:off x="8683195" y="1630820"/>
            <a:ext cx="1371600" cy="12454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走棋网络</a:t>
            </a:r>
            <a:r>
              <a:rPr kumimoji="1" lang="en-US" altLang="zh-CN" dirty="0" err="1"/>
              <a:t>ρ</a:t>
            </a:r>
            <a:endParaRPr kumimoji="1" lang="en-US" altLang="zh-CN" dirty="0"/>
          </a:p>
        </p:txBody>
      </p:sp>
      <p:cxnSp>
        <p:nvCxnSpPr>
          <p:cNvPr id="43" name="直线箭头连接符 42">
            <a:extLst>
              <a:ext uri="{FF2B5EF4-FFF2-40B4-BE49-F238E27FC236}">
                <a16:creationId xmlns:a16="http://schemas.microsoft.com/office/drawing/2014/main" id="{9F21FB0F-D994-A6C0-7E65-3DF8C8503DDC}"/>
              </a:ext>
            </a:extLst>
          </p:cNvPr>
          <p:cNvCxnSpPr>
            <a:stCxn id="38" idx="6"/>
            <a:endCxn id="42" idx="2"/>
          </p:cNvCxnSpPr>
          <p:nvPr/>
        </p:nvCxnSpPr>
        <p:spPr>
          <a:xfrm>
            <a:off x="8076223" y="2253558"/>
            <a:ext cx="606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08F481C-28B9-3A79-5DE9-551B27BF6874}"/>
              </a:ext>
            </a:extLst>
          </p:cNvPr>
          <p:cNvSpPr/>
          <p:nvPr/>
        </p:nvSpPr>
        <p:spPr>
          <a:xfrm>
            <a:off x="10509368" y="1630820"/>
            <a:ext cx="1371600" cy="12454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人类经验</a:t>
            </a:r>
            <a:r>
              <a:rPr kumimoji="1" lang="en-US" altLang="zh-CN" dirty="0" err="1"/>
              <a:t>σ</a:t>
            </a:r>
            <a:endParaRPr kumimoji="1" lang="en-US" altLang="zh-CN" dirty="0"/>
          </a:p>
        </p:txBody>
      </p:sp>
      <p:cxnSp>
        <p:nvCxnSpPr>
          <p:cNvPr id="45" name="直线箭头连接符 44">
            <a:extLst>
              <a:ext uri="{FF2B5EF4-FFF2-40B4-BE49-F238E27FC236}">
                <a16:creationId xmlns:a16="http://schemas.microsoft.com/office/drawing/2014/main" id="{F9EDA204-20C2-7DBC-31CD-928721234353}"/>
              </a:ext>
            </a:extLst>
          </p:cNvPr>
          <p:cNvCxnSpPr>
            <a:stCxn id="42" idx="6"/>
            <a:endCxn id="44" idx="2"/>
          </p:cNvCxnSpPr>
          <p:nvPr/>
        </p:nvCxnSpPr>
        <p:spPr>
          <a:xfrm>
            <a:off x="10054795" y="2253558"/>
            <a:ext cx="4545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0AB448FF-4F8A-EA5E-29B5-9EFBCDA969F1}"/>
              </a:ext>
            </a:extLst>
          </p:cNvPr>
          <p:cNvSpPr/>
          <p:nvPr/>
        </p:nvSpPr>
        <p:spPr>
          <a:xfrm>
            <a:off x="8777789" y="3165986"/>
            <a:ext cx="1371600" cy="1245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人类经验</a:t>
            </a:r>
            <a:r>
              <a:rPr kumimoji="1" lang="en-US" altLang="zh-CN" dirty="0">
                <a:solidFill>
                  <a:schemeClr val="tx1"/>
                </a:solidFill>
              </a:rPr>
              <a:t>π</a:t>
            </a:r>
          </a:p>
        </p:txBody>
      </p:sp>
      <p:cxnSp>
        <p:nvCxnSpPr>
          <p:cNvPr id="47" name="直线箭头连接符 46">
            <a:extLst>
              <a:ext uri="{FF2B5EF4-FFF2-40B4-BE49-F238E27FC236}">
                <a16:creationId xmlns:a16="http://schemas.microsoft.com/office/drawing/2014/main" id="{98DEA517-8B27-9511-F210-95C780C5B1B1}"/>
              </a:ext>
            </a:extLst>
          </p:cNvPr>
          <p:cNvCxnSpPr>
            <a:stCxn id="39" idx="6"/>
            <a:endCxn id="46" idx="2"/>
          </p:cNvCxnSpPr>
          <p:nvPr/>
        </p:nvCxnSpPr>
        <p:spPr>
          <a:xfrm>
            <a:off x="8076223" y="3782813"/>
            <a:ext cx="701566" cy="5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B7A8C513-2087-9BCA-3E0B-64F8D50C8A7A}"/>
              </a:ext>
            </a:extLst>
          </p:cNvPr>
          <p:cNvSpPr/>
          <p:nvPr/>
        </p:nvSpPr>
        <p:spPr>
          <a:xfrm>
            <a:off x="6036857" y="2342991"/>
            <a:ext cx="641849" cy="369332"/>
          </a:xfrm>
          <a:prstGeom prst="rect">
            <a:avLst/>
          </a:prstGeom>
        </p:spPr>
        <p:txBody>
          <a:bodyPr wrap="square">
            <a:spAutoFit/>
          </a:bodyPr>
          <a:lstStyle/>
          <a:p>
            <a:r>
              <a:rPr kumimoji="1" lang="en-US" altLang="zh-CN" dirty="0"/>
              <a:t>1-λ</a:t>
            </a:r>
            <a:endParaRPr lang="zh-CN" altLang="en-US" dirty="0"/>
          </a:p>
        </p:txBody>
      </p:sp>
      <p:sp>
        <p:nvSpPr>
          <p:cNvPr id="49" name="矩形 48">
            <a:extLst>
              <a:ext uri="{FF2B5EF4-FFF2-40B4-BE49-F238E27FC236}">
                <a16:creationId xmlns:a16="http://schemas.microsoft.com/office/drawing/2014/main" id="{5C019A96-6416-7306-AB82-9FC33FACECF6}"/>
              </a:ext>
            </a:extLst>
          </p:cNvPr>
          <p:cNvSpPr/>
          <p:nvPr/>
        </p:nvSpPr>
        <p:spPr>
          <a:xfrm>
            <a:off x="6003057" y="3472430"/>
            <a:ext cx="561169" cy="369332"/>
          </a:xfrm>
          <a:prstGeom prst="rect">
            <a:avLst/>
          </a:prstGeom>
        </p:spPr>
        <p:txBody>
          <a:bodyPr wrap="square">
            <a:spAutoFit/>
          </a:bodyPr>
          <a:lstStyle/>
          <a:p>
            <a:r>
              <a:rPr kumimoji="1" lang="en-US" altLang="zh-CN" dirty="0" err="1"/>
              <a:t>λ</a:t>
            </a:r>
            <a:endParaRPr lang="zh-CN" altLang="en-US" dirty="0"/>
          </a:p>
        </p:txBody>
      </p:sp>
      <p:sp>
        <p:nvSpPr>
          <p:cNvPr id="50" name="矩形 49">
            <a:extLst>
              <a:ext uri="{FF2B5EF4-FFF2-40B4-BE49-F238E27FC236}">
                <a16:creationId xmlns:a16="http://schemas.microsoft.com/office/drawing/2014/main" id="{5E224F6F-CFE4-B0C2-41C5-E51521DB7ECF}"/>
              </a:ext>
            </a:extLst>
          </p:cNvPr>
          <p:cNvSpPr/>
          <p:nvPr/>
        </p:nvSpPr>
        <p:spPr>
          <a:xfrm>
            <a:off x="3971574" y="2670359"/>
            <a:ext cx="956444" cy="369332"/>
          </a:xfrm>
          <a:prstGeom prst="rect">
            <a:avLst/>
          </a:prstGeom>
        </p:spPr>
        <p:txBody>
          <a:bodyPr wrap="square">
            <a:spAutoFit/>
          </a:bodyPr>
          <a:lstStyle/>
          <a:p>
            <a:r>
              <a:rPr kumimoji="1" lang="en-US" altLang="zh-CN" dirty="0"/>
              <a:t>N</a:t>
            </a:r>
            <a:r>
              <a:rPr kumimoji="1" lang="zh-CN" altLang="en-US" dirty="0"/>
              <a:t>加权</a:t>
            </a:r>
            <a:endParaRPr lang="zh-CN" altLang="en-US" dirty="0"/>
          </a:p>
        </p:txBody>
      </p:sp>
      <p:sp>
        <p:nvSpPr>
          <p:cNvPr id="51" name="矩形 50">
            <a:extLst>
              <a:ext uri="{FF2B5EF4-FFF2-40B4-BE49-F238E27FC236}">
                <a16:creationId xmlns:a16="http://schemas.microsoft.com/office/drawing/2014/main" id="{548CDB0C-9F7E-08D2-9778-0E7A2A50750C}"/>
              </a:ext>
            </a:extLst>
          </p:cNvPr>
          <p:cNvSpPr/>
          <p:nvPr/>
        </p:nvSpPr>
        <p:spPr>
          <a:xfrm>
            <a:off x="1396536" y="4495969"/>
            <a:ext cx="1240582" cy="369332"/>
          </a:xfrm>
          <a:prstGeom prst="rect">
            <a:avLst/>
          </a:prstGeom>
        </p:spPr>
        <p:txBody>
          <a:bodyPr wrap="square">
            <a:spAutoFit/>
          </a:bodyPr>
          <a:lstStyle/>
          <a:p>
            <a:r>
              <a:rPr kumimoji="1" lang="en-US" altLang="zh-CN" dirty="0"/>
              <a:t>1/N</a:t>
            </a:r>
            <a:r>
              <a:rPr kumimoji="1" lang="zh-CN" altLang="en-US" dirty="0"/>
              <a:t>加权</a:t>
            </a:r>
            <a:endParaRPr lang="zh-CN" altLang="en-US" dirty="0"/>
          </a:p>
        </p:txBody>
      </p:sp>
      <p:sp>
        <p:nvSpPr>
          <p:cNvPr id="2" name="文本框 1">
            <a:extLst>
              <a:ext uri="{FF2B5EF4-FFF2-40B4-BE49-F238E27FC236}">
                <a16:creationId xmlns:a16="http://schemas.microsoft.com/office/drawing/2014/main" id="{79C19665-E43F-8C75-A979-10F237603CD8}"/>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69ADC7C-B509-C318-8224-B052601DC65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A65CACF-4BF1-D22D-DC06-82F0CD5F7EB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755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内容占位符 3">
            <a:extLst>
              <a:ext uri="{FF2B5EF4-FFF2-40B4-BE49-F238E27FC236}">
                <a16:creationId xmlns:a16="http://schemas.microsoft.com/office/drawing/2014/main" id="{77AB54A5-FE37-DCF6-AF86-34E33739B4D8}"/>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35619" y="1800880"/>
            <a:ext cx="10425936" cy="3936712"/>
          </a:xfrm>
          <a:prstGeom prst="rect">
            <a:avLst/>
          </a:prstGeom>
        </p:spPr>
      </p:pic>
      <p:sp>
        <p:nvSpPr>
          <p:cNvPr id="2" name="文本框 1">
            <a:extLst>
              <a:ext uri="{FF2B5EF4-FFF2-40B4-BE49-F238E27FC236}">
                <a16:creationId xmlns:a16="http://schemas.microsoft.com/office/drawing/2014/main" id="{824970F2-4FBC-932D-7E57-D574E45543C0}"/>
              </a:ext>
            </a:extLst>
          </p:cNvPr>
          <p:cNvSpPr txBox="1"/>
          <p:nvPr/>
        </p:nvSpPr>
        <p:spPr>
          <a:xfrm>
            <a:off x="574304" y="6328260"/>
            <a:ext cx="9122589" cy="276999"/>
          </a:xfrm>
          <a:prstGeom prst="rect">
            <a:avLst/>
          </a:prstGeom>
          <a:noFill/>
        </p:spPr>
        <p:txBody>
          <a:bodyPr wrap="square" rtlCol="0">
            <a:spAutoFit/>
          </a:bodyPr>
          <a:lstStyle/>
          <a:p>
            <a:r>
              <a:rPr lang="en" altLang="zh-CN" sz="1200" b="0" i="0" dirty="0">
                <a:solidFill>
                  <a:srgbClr val="222222"/>
                </a:solidFill>
                <a:effectLst/>
                <a:latin typeface="-apple-system"/>
              </a:rPr>
              <a:t>Silver, D., Huang, A., Maddison, C. </a:t>
            </a:r>
            <a:r>
              <a:rPr lang="en" altLang="zh-CN" sz="1200" b="0" i="1" dirty="0">
                <a:solidFill>
                  <a:srgbClr val="222222"/>
                </a:solidFill>
                <a:effectLst/>
                <a:latin typeface="-apple-system"/>
              </a:rPr>
              <a:t>et al.</a:t>
            </a:r>
            <a:r>
              <a:rPr lang="en" altLang="zh-CN" sz="1200" b="0" i="0" dirty="0">
                <a:solidFill>
                  <a:srgbClr val="222222"/>
                </a:solidFill>
                <a:effectLst/>
                <a:latin typeface="-apple-system"/>
              </a:rPr>
              <a:t> Mastering the game of Go with deep neural networks and tree search. </a:t>
            </a:r>
            <a:r>
              <a:rPr lang="en" altLang="zh-CN" sz="1200" b="0" i="1" dirty="0">
                <a:solidFill>
                  <a:srgbClr val="222222"/>
                </a:solidFill>
                <a:effectLst/>
                <a:latin typeface="-apple-system"/>
              </a:rPr>
              <a:t>Nature</a:t>
            </a:r>
            <a:r>
              <a:rPr lang="en" altLang="zh-CN" sz="1200" b="0" i="0" dirty="0">
                <a:solidFill>
                  <a:srgbClr val="222222"/>
                </a:solidFill>
                <a:effectLst/>
                <a:latin typeface="-apple-system"/>
              </a:rPr>
              <a:t> </a:t>
            </a:r>
            <a:r>
              <a:rPr lang="en" altLang="zh-CN" sz="1200" b="1" i="0" dirty="0">
                <a:solidFill>
                  <a:srgbClr val="222222"/>
                </a:solidFill>
                <a:effectLst/>
                <a:latin typeface="-apple-system"/>
              </a:rPr>
              <a:t>529</a:t>
            </a:r>
            <a:r>
              <a:rPr lang="en" altLang="zh-CN" sz="1200" b="0" i="0" dirty="0">
                <a:solidFill>
                  <a:srgbClr val="222222"/>
                </a:solidFill>
                <a:effectLst/>
                <a:latin typeface="-apple-system"/>
              </a:rPr>
              <a:t>, 484–489 (2016).</a:t>
            </a:r>
            <a:endParaRPr lang="zh-CN" altLang="en-US" sz="12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840316F-04D1-0A38-2665-FE18976B7F3D}"/>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754DD85-D2D8-9CC0-9F97-F3790D34A8E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966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Basic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Notions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AlphaGo</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Deep</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Q-Learning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Reinforcement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Causality</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World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Models</a:t>
            </a:r>
          </a:p>
        </p:txBody>
      </p:sp>
      <p:sp>
        <p:nvSpPr>
          <p:cNvPr id="5" name="文本框 4">
            <a:extLst>
              <a:ext uri="{FF2B5EF4-FFF2-40B4-BE49-F238E27FC236}">
                <a16:creationId xmlns:a16="http://schemas.microsoft.com/office/drawing/2014/main" id="{CE6D9C86-26E4-AEB3-3A67-70FA2090E3F8}"/>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4A792C93-04E4-3CF8-CB02-E92D935339A0}"/>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7B996CF5-AB49-1FF4-CF32-E1A8CBEC7AD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194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Agent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C3571C9-808A-6E67-6F47-8EFF27444954}"/>
              </a:ext>
            </a:extLst>
          </p:cNvPr>
          <p:cNvPicPr>
            <a:picLocks noChangeAspect="1"/>
          </p:cNvPicPr>
          <p:nvPr/>
        </p:nvPicPr>
        <p:blipFill>
          <a:blip r:embed="rId3"/>
          <a:stretch>
            <a:fillRect/>
          </a:stretch>
        </p:blipFill>
        <p:spPr>
          <a:xfrm>
            <a:off x="2478238" y="1793620"/>
            <a:ext cx="6853584" cy="2894601"/>
          </a:xfrm>
          <a:prstGeom prst="rect">
            <a:avLst/>
          </a:prstGeom>
        </p:spPr>
      </p:pic>
      <p:sp>
        <p:nvSpPr>
          <p:cNvPr id="9" name="文本框 8">
            <a:extLst>
              <a:ext uri="{FF2B5EF4-FFF2-40B4-BE49-F238E27FC236}">
                <a16:creationId xmlns:a16="http://schemas.microsoft.com/office/drawing/2014/main" id="{3158FE33-D2C1-A6B0-E39C-C8188E02CE31}"/>
              </a:ext>
            </a:extLst>
          </p:cNvPr>
          <p:cNvSpPr txBox="1"/>
          <p:nvPr/>
        </p:nvSpPr>
        <p:spPr>
          <a:xfrm>
            <a:off x="724086" y="5218095"/>
            <a:ext cx="11449081" cy="369332"/>
          </a:xfrm>
          <a:prstGeom prst="rect">
            <a:avLst/>
          </a:prstGeom>
          <a:noFill/>
        </p:spPr>
        <p:txBody>
          <a:bodyPr wrap="square" rtlCol="0">
            <a:spAutoFit/>
          </a:bodyPr>
          <a:lstStyle/>
          <a:p>
            <a:r>
              <a:rPr kumimoji="1" lang="zh-CN" altLang="en-US" dirty="0"/>
              <a:t>智能体（</a:t>
            </a:r>
            <a:r>
              <a:rPr kumimoji="1" lang="en-US" altLang="zh-CN" dirty="0"/>
              <a:t>Intelligent</a:t>
            </a:r>
            <a:r>
              <a:rPr kumimoji="1" lang="zh-CN" altLang="en-US" dirty="0"/>
              <a:t> </a:t>
            </a:r>
            <a:r>
              <a:rPr kumimoji="1" lang="en-US" altLang="zh-CN" dirty="0"/>
              <a:t>agent</a:t>
            </a:r>
            <a:r>
              <a:rPr kumimoji="1" lang="zh-CN" altLang="en-US" dirty="0"/>
              <a:t>）应该是一个完整的可以感知、决策、行动、学习的整体，而不是分开的一系列任务</a:t>
            </a:r>
          </a:p>
        </p:txBody>
      </p:sp>
      <p:sp>
        <p:nvSpPr>
          <p:cNvPr id="3" name="文本框 2">
            <a:extLst>
              <a:ext uri="{FF2B5EF4-FFF2-40B4-BE49-F238E27FC236}">
                <a16:creationId xmlns:a16="http://schemas.microsoft.com/office/drawing/2014/main" id="{DE8A22C8-0F8A-EAF6-D2E1-B236EF2191DA}"/>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BD3143DD-4464-35CA-F58F-BBC985164A1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E4B42277-A4A9-EDE6-ABE1-FCC5CE25CB2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391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Optimal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Control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Programming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3504D98-C974-402A-EB08-7C39A04E1B45}"/>
              </a:ext>
            </a:extLst>
          </p:cNvPr>
          <p:cNvSpPr txBox="1"/>
          <p:nvPr/>
        </p:nvSpPr>
        <p:spPr>
          <a:xfrm>
            <a:off x="574304" y="6236865"/>
            <a:ext cx="6408174" cy="369332"/>
          </a:xfrm>
          <a:prstGeom prst="rect">
            <a:avLst/>
          </a:prstGeom>
          <a:noFill/>
        </p:spPr>
        <p:txBody>
          <a:bodyPr wrap="square">
            <a:spAutoFit/>
          </a:bodyPr>
          <a:lstStyle/>
          <a:p>
            <a:r>
              <a:rPr lang="en" altLang="zh-CN" dirty="0"/>
              <a:t>https://</a:t>
            </a:r>
            <a:r>
              <a:rPr lang="en" altLang="zh-CN" dirty="0" err="1"/>
              <a:t>www.zhihu.com</a:t>
            </a:r>
            <a:r>
              <a:rPr lang="en" altLang="zh-CN" dirty="0"/>
              <a:t>/question/23995189</a:t>
            </a:r>
            <a:endParaRPr lang="zh-CN" altLang="en-US" dirty="0"/>
          </a:p>
        </p:txBody>
      </p:sp>
      <p:pic>
        <p:nvPicPr>
          <p:cNvPr id="1026" name="Picture 2">
            <a:extLst>
              <a:ext uri="{FF2B5EF4-FFF2-40B4-BE49-F238E27FC236}">
                <a16:creationId xmlns:a16="http://schemas.microsoft.com/office/drawing/2014/main" id="{98D7D214-71E5-5D45-EAB7-C0452955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956" y="2361497"/>
            <a:ext cx="4648280" cy="22308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timal control — Python Control Systems Library dev documentation">
            <a:extLst>
              <a:ext uri="{FF2B5EF4-FFF2-40B4-BE49-F238E27FC236}">
                <a16:creationId xmlns:a16="http://schemas.microsoft.com/office/drawing/2014/main" id="{9968A104-1654-E0B7-1383-6BC133AB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18" y="1819544"/>
            <a:ext cx="5704451" cy="227212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6D61784-7643-5480-2EA2-EA6BBDEA5DE7}"/>
              </a:ext>
            </a:extLst>
          </p:cNvPr>
          <p:cNvSpPr txBox="1"/>
          <p:nvPr/>
        </p:nvSpPr>
        <p:spPr>
          <a:xfrm>
            <a:off x="7812911" y="1409395"/>
            <a:ext cx="3067292" cy="369332"/>
          </a:xfrm>
          <a:prstGeom prst="rect">
            <a:avLst/>
          </a:prstGeom>
          <a:noFill/>
        </p:spPr>
        <p:txBody>
          <a:bodyPr wrap="square" rtlCol="0">
            <a:spAutoFit/>
          </a:bodyPr>
          <a:lstStyle/>
          <a:p>
            <a:r>
              <a:rPr kumimoji="1" lang="en-US" altLang="zh-CN" dirty="0"/>
              <a:t>Dynamic</a:t>
            </a:r>
            <a:r>
              <a:rPr kumimoji="1" lang="zh-CN" altLang="en-US" dirty="0"/>
              <a:t> </a:t>
            </a:r>
            <a:r>
              <a:rPr kumimoji="1" lang="en-US" altLang="zh-CN" dirty="0"/>
              <a:t>Programming</a:t>
            </a:r>
            <a:endParaRPr kumimoji="1" lang="zh-CN" altLang="en-US" dirty="0"/>
          </a:p>
        </p:txBody>
      </p:sp>
      <p:sp>
        <p:nvSpPr>
          <p:cNvPr id="14" name="文本框 13">
            <a:extLst>
              <a:ext uri="{FF2B5EF4-FFF2-40B4-BE49-F238E27FC236}">
                <a16:creationId xmlns:a16="http://schemas.microsoft.com/office/drawing/2014/main" id="{D683F085-ABC4-CE4B-7FDD-071033860E28}"/>
              </a:ext>
            </a:extLst>
          </p:cNvPr>
          <p:cNvSpPr txBox="1"/>
          <p:nvPr/>
        </p:nvSpPr>
        <p:spPr>
          <a:xfrm>
            <a:off x="2042931" y="1412877"/>
            <a:ext cx="3622876" cy="369332"/>
          </a:xfrm>
          <a:prstGeom prst="rect">
            <a:avLst/>
          </a:prstGeom>
          <a:noFill/>
        </p:spPr>
        <p:txBody>
          <a:bodyPr wrap="square" rtlCol="0">
            <a:spAutoFit/>
          </a:bodyPr>
          <a:lstStyle/>
          <a:p>
            <a:r>
              <a:rPr kumimoji="1" lang="en-US" altLang="zh-CN" dirty="0"/>
              <a:t>Optimal</a:t>
            </a:r>
            <a:r>
              <a:rPr kumimoji="1" lang="zh-CN" altLang="en-US" dirty="0"/>
              <a:t> </a:t>
            </a:r>
            <a:r>
              <a:rPr kumimoji="1" lang="en-US" altLang="zh-CN" dirty="0"/>
              <a:t>Control</a:t>
            </a:r>
            <a:endParaRPr kumimoji="1" lang="zh-CN" altLang="en-US" dirty="0"/>
          </a:p>
        </p:txBody>
      </p:sp>
      <p:pic>
        <p:nvPicPr>
          <p:cNvPr id="16" name="图片 15">
            <a:extLst>
              <a:ext uri="{FF2B5EF4-FFF2-40B4-BE49-F238E27FC236}">
                <a16:creationId xmlns:a16="http://schemas.microsoft.com/office/drawing/2014/main" id="{4220A491-E409-50E3-C13E-D45E7A81E851}"/>
              </a:ext>
            </a:extLst>
          </p:cNvPr>
          <p:cNvPicPr>
            <a:picLocks noChangeAspect="1"/>
          </p:cNvPicPr>
          <p:nvPr/>
        </p:nvPicPr>
        <p:blipFill>
          <a:blip r:embed="rId5"/>
          <a:stretch>
            <a:fillRect/>
          </a:stretch>
        </p:blipFill>
        <p:spPr>
          <a:xfrm>
            <a:off x="1496188" y="4226029"/>
            <a:ext cx="3541265" cy="1803088"/>
          </a:xfrm>
          <a:prstGeom prst="rect">
            <a:avLst/>
          </a:prstGeom>
        </p:spPr>
      </p:pic>
      <p:pic>
        <p:nvPicPr>
          <p:cNvPr id="17" name="图片 16">
            <a:extLst>
              <a:ext uri="{FF2B5EF4-FFF2-40B4-BE49-F238E27FC236}">
                <a16:creationId xmlns:a16="http://schemas.microsoft.com/office/drawing/2014/main" id="{6FFC2B7F-29B1-DCD0-550C-D82ABA4B5B65}"/>
              </a:ext>
            </a:extLst>
          </p:cNvPr>
          <p:cNvPicPr>
            <a:picLocks noChangeAspect="1"/>
          </p:cNvPicPr>
          <p:nvPr/>
        </p:nvPicPr>
        <p:blipFill>
          <a:blip r:embed="rId6"/>
          <a:stretch>
            <a:fillRect/>
          </a:stretch>
        </p:blipFill>
        <p:spPr>
          <a:xfrm>
            <a:off x="6982478" y="4925738"/>
            <a:ext cx="4155633" cy="719873"/>
          </a:xfrm>
          <a:prstGeom prst="rect">
            <a:avLst/>
          </a:prstGeom>
        </p:spPr>
      </p:pic>
      <p:pic>
        <p:nvPicPr>
          <p:cNvPr id="4" name="图片 3">
            <a:extLst>
              <a:ext uri="{FF2B5EF4-FFF2-40B4-BE49-F238E27FC236}">
                <a16:creationId xmlns:a16="http://schemas.microsoft.com/office/drawing/2014/main" id="{22FCDE59-E0C6-BB23-2B90-B90F783B2095}"/>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FDDD2397-43D2-0FA6-12BB-E35F4358088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552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Temporal-difference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60029AE-CEE7-86C1-FA5B-68CAF7B633ED}"/>
                  </a:ext>
                </a:extLst>
              </p:cNvPr>
              <p:cNvSpPr txBox="1"/>
              <p:nvPr/>
            </p:nvSpPr>
            <p:spPr>
              <a:xfrm>
                <a:off x="635619" y="1582340"/>
                <a:ext cx="8898542" cy="3693319"/>
              </a:xfrm>
              <a:prstGeom prst="rect">
                <a:avLst/>
              </a:prstGeom>
              <a:noFill/>
            </p:spPr>
            <p:txBody>
              <a:bodyPr wrap="square">
                <a:spAutoFit/>
              </a:bodyPr>
              <a:lstStyle/>
              <a:p>
                <a:pPr marL="285750" indent="-285750">
                  <a:buFont typeface="Arial" panose="020B0604020202020204" pitchFamily="34" charset="0"/>
                  <a:buChar char="•"/>
                </a:pPr>
                <a:r>
                  <a:rPr lang="en" altLang="zh-CN" dirty="0"/>
                  <a:t>Goal</a:t>
                </a:r>
                <a:r>
                  <a:rPr lang="en-US" altLang="zh-CN" dirty="0"/>
                  <a:t>:</a:t>
                </a:r>
                <a:r>
                  <a:rPr lang="zh-CN" altLang="en-US" dirty="0"/>
                  <a:t> </a:t>
                </a:r>
                <a:r>
                  <a:rPr lang="en-US" altLang="zh-CN" dirty="0"/>
                  <a:t>Learn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𝜋</m:t>
                        </m:r>
                      </m:sub>
                    </m:sSub>
                  </m:oMath>
                </a14:m>
                <a:r>
                  <a:rPr lang="zh-CN" altLang="en-US" dirty="0"/>
                  <a:t> </a:t>
                </a:r>
                <a:r>
                  <a:rPr lang="en-US" altLang="zh-CN" dirty="0"/>
                  <a:t>online</a:t>
                </a:r>
                <a:r>
                  <a:rPr lang="zh-CN" altLang="en-US" dirty="0"/>
                  <a:t> </a:t>
                </a:r>
                <a:r>
                  <a:rPr lang="en-US" altLang="zh-CN" dirty="0"/>
                  <a:t>from</a:t>
                </a:r>
                <a:r>
                  <a:rPr lang="zh-CN" altLang="en-US" dirty="0"/>
                  <a:t> </a:t>
                </a:r>
                <a:r>
                  <a:rPr lang="en-US" altLang="zh-CN" dirty="0"/>
                  <a:t>experience</a:t>
                </a:r>
                <a:r>
                  <a:rPr lang="zh-CN" altLang="en-US" dirty="0"/>
                  <a:t> </a:t>
                </a:r>
                <a:r>
                  <a:rPr lang="en-US" altLang="zh-CN" dirty="0"/>
                  <a:t>under</a:t>
                </a:r>
                <a:r>
                  <a:rPr lang="zh-CN" altLang="en-US" dirty="0"/>
                  <a:t> </a:t>
                </a:r>
                <a:r>
                  <a:rPr lang="en-US" altLang="zh-CN" dirty="0"/>
                  <a:t>policy</a:t>
                </a:r>
                <a:r>
                  <a:rPr lang="zh-CN" altLang="en-US" dirty="0"/>
                  <a:t> </a:t>
                </a:r>
                <a14:m>
                  <m:oMath xmlns:m="http://schemas.openxmlformats.org/officeDocument/2006/math">
                    <m:r>
                      <m:rPr>
                        <m:sty m:val="p"/>
                      </m:rPr>
                      <a:rPr lang="en-US" altLang="zh-CN" b="0" i="1" smtClean="0">
                        <a:latin typeface="Cambria Math" panose="02040503050406030204" pitchFamily="18" charset="0"/>
                      </a:rPr>
                      <m:t>π</m:t>
                    </m:r>
                  </m:oMath>
                </a14:m>
                <a:endParaRPr lang="en-US" altLang="zh-CN" b="0" dirty="0"/>
              </a:p>
              <a:p>
                <a:pPr marL="285750" indent="-285750">
                  <a:buFont typeface="Arial" panose="020B0604020202020204" pitchFamily="34" charset="0"/>
                  <a:buChar char="•"/>
                </a:pPr>
                <a:r>
                  <a:rPr lang="en-US" altLang="zh-CN" dirty="0"/>
                  <a:t>Incremental</a:t>
                </a:r>
                <a:r>
                  <a:rPr lang="zh-CN" altLang="en-US" dirty="0"/>
                  <a:t> </a:t>
                </a:r>
                <a:r>
                  <a:rPr lang="en-US" altLang="zh-CN" dirty="0"/>
                  <a:t>every-visit</a:t>
                </a:r>
                <a:r>
                  <a:rPr lang="zh-CN" altLang="en-US" dirty="0"/>
                  <a:t> </a:t>
                </a:r>
                <a:r>
                  <a:rPr lang="en-US" altLang="zh-CN" dirty="0"/>
                  <a:t>Monte-Carlo</a:t>
                </a:r>
              </a:p>
              <a:p>
                <a:pPr marL="742950" lvl="1" indent="-285750">
                  <a:buFont typeface="Arial" panose="020B0604020202020204" pitchFamily="34" charset="0"/>
                  <a:buChar char="•"/>
                </a:pPr>
                <a:r>
                  <a:rPr lang="en-US" altLang="zh-CN" dirty="0"/>
                  <a:t>Update</a:t>
                </a:r>
                <a:r>
                  <a:rPr lang="zh-CN" altLang="en-US" dirty="0"/>
                  <a:t> </a:t>
                </a:r>
                <a:r>
                  <a:rPr lang="en-US" altLang="zh-CN" dirty="0"/>
                  <a:t>value</a:t>
                </a:r>
                <a:r>
                  <a:rPr lang="zh-CN" altLang="en-US"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zh-CN" altLang="en-US" dirty="0"/>
                  <a:t> </a:t>
                </a:r>
                <a:r>
                  <a:rPr lang="en-US" altLang="zh-CN" dirty="0"/>
                  <a:t>toward</a:t>
                </a:r>
                <a:r>
                  <a:rPr lang="zh-CN" altLang="en-US" dirty="0"/>
                  <a:t> </a:t>
                </a:r>
                <a:r>
                  <a:rPr lang="en-US" altLang="zh-CN" dirty="0"/>
                  <a:t>actual</a:t>
                </a:r>
                <a:r>
                  <a:rPr lang="zh-CN" altLang="en-US" dirty="0"/>
                  <a:t> </a:t>
                </a:r>
                <a:r>
                  <a:rPr lang="en-US" altLang="zh-CN" dirty="0"/>
                  <a:t>return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sub>
                    </m:sSub>
                  </m:oMath>
                </a14:m>
                <a:endParaRPr lang="en-US" altLang="zh-CN" dirty="0"/>
              </a:p>
              <a:p>
                <a:pPr marL="742950" lvl="1"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oMath>
                </a14:m>
                <a:endParaRPr lang="en-US" altLang="zh-CN" dirty="0"/>
              </a:p>
              <a:p>
                <a:r>
                  <a:rPr lang="en-US" altLang="zh-CN" dirty="0"/>
                  <a:t>	</a:t>
                </a:r>
                <a:endParaRPr lang="en" altLang="zh-CN" dirty="0"/>
              </a:p>
              <a:p>
                <a:pPr marL="285750" indent="-285750">
                  <a:buFont typeface="Arial" panose="020B0604020202020204" pitchFamily="34" charset="0"/>
                  <a:buChar char="•"/>
                </a:pPr>
                <a:r>
                  <a:rPr lang="en-US" altLang="zh-CN" dirty="0"/>
                  <a:t>Simplest</a:t>
                </a:r>
                <a:r>
                  <a:rPr lang="zh-CN" altLang="en-US" dirty="0"/>
                  <a:t> </a:t>
                </a:r>
                <a:r>
                  <a:rPr lang="en-US" altLang="zh-CN" dirty="0"/>
                  <a:t>temporal-difference</a:t>
                </a:r>
                <a:r>
                  <a:rPr lang="zh-CN" altLang="en-US" dirty="0"/>
                  <a:t> </a:t>
                </a:r>
                <a:r>
                  <a:rPr lang="en-US" altLang="zh-CN" dirty="0"/>
                  <a:t>learning</a:t>
                </a:r>
                <a:r>
                  <a:rPr lang="zh-CN" altLang="en-US" dirty="0"/>
                  <a:t> </a:t>
                </a:r>
                <a:r>
                  <a:rPr lang="en-US" altLang="zh-CN" dirty="0"/>
                  <a:t>algorithm:</a:t>
                </a:r>
              </a:p>
              <a:p>
                <a:pPr marL="742950" lvl="1" indent="-285750">
                  <a:buFont typeface="Arial" panose="020B0604020202020204" pitchFamily="34" charset="0"/>
                  <a:buChar char="•"/>
                </a:pPr>
                <a:r>
                  <a:rPr lang="en-US" altLang="zh-CN" dirty="0"/>
                  <a:t>Update</a:t>
                </a:r>
                <a:r>
                  <a:rPr lang="zh-CN" altLang="en-US" dirty="0"/>
                  <a:t> </a:t>
                </a:r>
                <a:r>
                  <a:rPr lang="en-US" altLang="zh-CN" dirty="0"/>
                  <a:t>value</a:t>
                </a:r>
                <a:r>
                  <a:rPr lang="zh-CN" altLang="en-US" dirty="0"/>
                  <a:t> </a:t>
                </a:r>
                <a:r>
                  <a:rPr lang="en-US" altLang="zh-CN" dirty="0"/>
                  <a:t>value</a:t>
                </a:r>
                <a:r>
                  <a:rPr lang="zh-CN" altLang="en-US"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zh-CN" altLang="en-US" dirty="0"/>
                  <a:t> </a:t>
                </a:r>
                <a:r>
                  <a:rPr lang="en-US" altLang="zh-CN" dirty="0"/>
                  <a:t>toward</a:t>
                </a:r>
                <a:r>
                  <a:rPr lang="zh-CN" altLang="en-US" dirty="0"/>
                  <a:t> </a:t>
                </a:r>
                <a:r>
                  <a:rPr lang="en-US" altLang="zh-CN" dirty="0"/>
                  <a:t>estimated</a:t>
                </a:r>
                <a:r>
                  <a:rPr lang="zh-CN" altLang="en-US" dirty="0"/>
                  <a:t> </a:t>
                </a:r>
                <a:r>
                  <a:rPr lang="en-US" altLang="zh-CN" dirty="0"/>
                  <a:t>return</a:t>
                </a:r>
                <a:r>
                  <a:rPr lang="zh-CN" altLang="en-US" dirty="0"/>
                  <a:t> </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𝑅</m:t>
                        </m:r>
                      </m:e>
                      <m:sub>
                        <m:r>
                          <a:rPr lang="en-US" altLang="zh-CN" i="1">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𝛾</m:t>
                    </m:r>
                    <m:r>
                      <a:rPr lang="en-US" altLang="zh-CN" b="0" i="1" smtClean="0">
                        <a:solidFill>
                          <a:srgbClr val="FF0000"/>
                        </a:solidFill>
                        <a:latin typeface="Cambria Math" panose="02040503050406030204" pitchFamily="18" charset="0"/>
                      </a:rPr>
                      <m:t>𝑉</m:t>
                    </m:r>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𝑆</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oMath>
                </a14:m>
                <a:endParaRPr lang="en-US" altLang="zh-CN" dirty="0">
                  <a:solidFill>
                    <a:srgbClr val="FF0000"/>
                  </a:solidFill>
                </a:endParaRPr>
              </a:p>
              <a:p>
                <a:pPr marL="742950" lvl="1" indent="-285750">
                  <a:buFont typeface="Arial" panose="020B0604020202020204" pitchFamily="34" charset="0"/>
                  <a:buChar char="•"/>
                </a:pPr>
                <a:endParaRPr lang="en-US" altLang="zh-CN" i="1" dirty="0">
                  <a:solidFill>
                    <a:schemeClr val="tx1"/>
                  </a:solidFill>
                  <a:latin typeface="Cambria Math" panose="02040503050406030204" pitchFamily="18" charset="0"/>
                </a:endParaRPr>
              </a:p>
              <a:p>
                <a:pPr marL="742950" lvl="1" indent="-285750">
                  <a:buFont typeface="Arial" panose="020B0604020202020204" pitchFamily="34" charset="0"/>
                  <a:buChar char="•"/>
                </a:pPr>
                <a:endParaRPr lang="en-US" altLang="zh-CN" i="1" dirty="0">
                  <a:latin typeface="Cambria Math" panose="02040503050406030204" pitchFamily="18" charset="0"/>
                </a:endParaRPr>
              </a:p>
              <a:p>
                <a:pPr marL="742950" lvl="1" indent="-285750">
                  <a:buFont typeface="Arial" panose="020B0604020202020204" pitchFamily="34" charset="0"/>
                  <a:buChar char="•"/>
                </a:pPr>
                <a:endParaRPr lang="en-US" altLang="zh-CN" i="1" dirty="0">
                  <a:solidFill>
                    <a:schemeClr val="tx1"/>
                  </a:solidFill>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𝛾</m:t>
                    </m:r>
                    <m:r>
                      <a:rPr lang="en-US" altLang="zh-CN" b="0" i="1" smtClean="0">
                        <a:solidFill>
                          <a:schemeClr val="tx1"/>
                        </a:solidFill>
                        <a:latin typeface="Cambria Math" panose="02040503050406030204" pitchFamily="18" charset="0"/>
                      </a:rPr>
                      <m:t>𝑉</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oMath>
                </a14:m>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called</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TD</a:t>
                </a:r>
                <a:r>
                  <a:rPr lang="zh-CN" altLang="en-US" dirty="0">
                    <a:solidFill>
                      <a:schemeClr val="tx1"/>
                    </a:solidFill>
                  </a:rPr>
                  <a:t> </a:t>
                </a:r>
                <a:r>
                  <a:rPr lang="en-US" altLang="zh-CN" dirty="0">
                    <a:solidFill>
                      <a:schemeClr val="tx1"/>
                    </a:solidFill>
                  </a:rPr>
                  <a:t>target</a:t>
                </a:r>
              </a:p>
              <a:p>
                <a:pPr marL="742950" lvl="1" indent="-285750">
                  <a:buFont typeface="Arial" panose="020B0604020202020204" pitchFamily="34" charset="0"/>
                  <a:buChar char="•"/>
                </a:pPr>
                <a14:m>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𝛿</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𝛾</m:t>
                    </m:r>
                    <m:r>
                      <a:rPr lang="en-US" altLang="zh-CN" b="0" i="1" smtClean="0">
                        <a:solidFill>
                          <a:schemeClr val="tx1"/>
                        </a:solidFill>
                        <a:latin typeface="Cambria Math" panose="02040503050406030204" pitchFamily="18" charset="0"/>
                      </a:rPr>
                      <m:t>𝑉</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𝑉</m:t>
                    </m:r>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𝑆</m:t>
                        </m:r>
                      </m:e>
                      <m:sub>
                        <m:r>
                          <a:rPr lang="en-US" altLang="zh-CN" b="0" i="1" smtClean="0">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oMath>
                </a14:m>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called</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TD</a:t>
                </a:r>
                <a:r>
                  <a:rPr lang="zh-CN" altLang="en-US" dirty="0">
                    <a:solidFill>
                      <a:schemeClr val="tx1"/>
                    </a:solidFill>
                  </a:rPr>
                  <a:t> </a:t>
                </a:r>
                <a:r>
                  <a:rPr lang="en-US" altLang="zh-CN" dirty="0">
                    <a:solidFill>
                      <a:schemeClr val="tx1"/>
                    </a:solidFill>
                  </a:rPr>
                  <a:t>error</a:t>
                </a:r>
                <a:endParaRPr lang="en-US" altLang="zh-CN" dirty="0">
                  <a:solidFill>
                    <a:srgbClr val="FF0000"/>
                  </a:solidFill>
                </a:endParaRPr>
              </a:p>
              <a:p>
                <a:pPr marL="742950" lvl="1" indent="-285750">
                  <a:buFont typeface="Arial" panose="020B0604020202020204" pitchFamily="34" charset="0"/>
                  <a:buChar char="•"/>
                </a:pPr>
                <a:endParaRPr lang="en-US" altLang="zh-CN" dirty="0"/>
              </a:p>
            </p:txBody>
          </p:sp>
        </mc:Choice>
        <mc:Fallback xmlns="">
          <p:sp>
            <p:nvSpPr>
              <p:cNvPr id="11" name="文本框 10">
                <a:extLst>
                  <a:ext uri="{FF2B5EF4-FFF2-40B4-BE49-F238E27FC236}">
                    <a16:creationId xmlns:a16="http://schemas.microsoft.com/office/drawing/2014/main" id="{A60029AE-CEE7-86C1-FA5B-68CAF7B633ED}"/>
                  </a:ext>
                </a:extLst>
              </p:cNvPr>
              <p:cNvSpPr txBox="1">
                <a:spLocks noRot="1" noChangeAspect="1" noMove="1" noResize="1" noEditPoints="1" noAdjustHandles="1" noChangeArrowheads="1" noChangeShapeType="1" noTextEdit="1"/>
              </p:cNvSpPr>
              <p:nvPr/>
            </p:nvSpPr>
            <p:spPr>
              <a:xfrm>
                <a:off x="635619" y="1582340"/>
                <a:ext cx="8898542" cy="3693319"/>
              </a:xfrm>
              <a:prstGeom prst="rect">
                <a:avLst/>
              </a:prstGeom>
              <a:blipFill>
                <a:blip r:embed="rId5"/>
                <a:stretch>
                  <a:fillRect l="-285" t="-6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69FD4F8-948A-A84E-E1C9-0722EADD1AF4}"/>
                  </a:ext>
                </a:extLst>
              </p:cNvPr>
              <p:cNvSpPr txBox="1"/>
              <p:nvPr/>
            </p:nvSpPr>
            <p:spPr>
              <a:xfrm>
                <a:off x="1501816" y="3734952"/>
                <a:ext cx="6406586"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𝑅</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𝛾</m:t>
                      </m:r>
                      <m:r>
                        <a:rPr lang="en-US" altLang="zh-CN" b="0" i="1" smtClean="0">
                          <a:solidFill>
                            <a:srgbClr val="FF0000"/>
                          </a:solidFill>
                          <a:latin typeface="Cambria Math" panose="02040503050406030204" pitchFamily="18" charset="0"/>
                        </a:rPr>
                        <m:t>𝑉</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𝑆</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m:oMathPara>
                </a14:m>
                <a:endParaRPr lang="en-US" altLang="zh-CN" dirty="0"/>
              </a:p>
            </p:txBody>
          </p:sp>
        </mc:Choice>
        <mc:Fallback xmlns="">
          <p:sp>
            <p:nvSpPr>
              <p:cNvPr id="13" name="文本框 12">
                <a:extLst>
                  <a:ext uri="{FF2B5EF4-FFF2-40B4-BE49-F238E27FC236}">
                    <a16:creationId xmlns:a16="http://schemas.microsoft.com/office/drawing/2014/main" id="{B69FD4F8-948A-A84E-E1C9-0722EADD1AF4}"/>
                  </a:ext>
                </a:extLst>
              </p:cNvPr>
              <p:cNvSpPr txBox="1">
                <a:spLocks noRot="1" noChangeAspect="1" noMove="1" noResize="1" noEditPoints="1" noAdjustHandles="1" noChangeArrowheads="1" noChangeShapeType="1" noTextEdit="1"/>
              </p:cNvSpPr>
              <p:nvPr/>
            </p:nvSpPr>
            <p:spPr>
              <a:xfrm>
                <a:off x="1501816" y="3734952"/>
                <a:ext cx="6406586" cy="369332"/>
              </a:xfrm>
              <a:prstGeom prst="rect">
                <a:avLst/>
              </a:prstGeom>
              <a:blipFill>
                <a:blip r:embed="rId6"/>
                <a:stretch>
                  <a:fillRect b="-13333"/>
                </a:stretch>
              </a:blipFill>
            </p:spPr>
            <p:txBody>
              <a:bodyPr/>
              <a:lstStyle/>
              <a:p>
                <a:r>
                  <a:rPr lang="zh-CN" altLang="en-US">
                    <a:noFill/>
                  </a:rPr>
                  <a:t> </a:t>
                </a:r>
              </a:p>
            </p:txBody>
          </p:sp>
        </mc:Fallback>
      </mc:AlternateContent>
      <p:pic>
        <p:nvPicPr>
          <p:cNvPr id="16" name="Picture 4" descr="http://www-cs.stanford.edu/system/files/memoriam/Arthur%20Samuel%20picture.jpg?1332293092">
            <a:extLst>
              <a:ext uri="{FF2B5EF4-FFF2-40B4-BE49-F238E27FC236}">
                <a16:creationId xmlns:a16="http://schemas.microsoft.com/office/drawing/2014/main" id="{D834FD15-6958-18DB-9959-09B6C75BAFAF}"/>
              </a:ext>
            </a:extLst>
          </p:cNvPr>
          <p:cNvPicPr>
            <a:picLocks noChangeAspect="1" noChangeArrowheads="1"/>
          </p:cNvPicPr>
          <p:nvPr/>
        </p:nvPicPr>
        <p:blipFill>
          <a:blip r:embed="rId7" cstate="print"/>
          <a:srcRect/>
          <a:stretch>
            <a:fillRect/>
          </a:stretch>
        </p:blipFill>
        <p:spPr bwMode="auto">
          <a:xfrm>
            <a:off x="9000213" y="1649348"/>
            <a:ext cx="2293313" cy="2981308"/>
          </a:xfrm>
          <a:prstGeom prst="rect">
            <a:avLst/>
          </a:prstGeom>
          <a:noFill/>
        </p:spPr>
      </p:pic>
      <p:sp>
        <p:nvSpPr>
          <p:cNvPr id="17" name="文本框 16">
            <a:extLst>
              <a:ext uri="{FF2B5EF4-FFF2-40B4-BE49-F238E27FC236}">
                <a16:creationId xmlns:a16="http://schemas.microsoft.com/office/drawing/2014/main" id="{3C169645-1D8A-39F3-185C-F0166422F5BA}"/>
              </a:ext>
            </a:extLst>
          </p:cNvPr>
          <p:cNvSpPr txBox="1"/>
          <p:nvPr/>
        </p:nvSpPr>
        <p:spPr>
          <a:xfrm>
            <a:off x="9273405" y="4810761"/>
            <a:ext cx="1873770" cy="369332"/>
          </a:xfrm>
          <a:prstGeom prst="rect">
            <a:avLst/>
          </a:prstGeom>
          <a:noFill/>
        </p:spPr>
        <p:txBody>
          <a:bodyPr wrap="square" rtlCol="0">
            <a:spAutoFit/>
          </a:bodyPr>
          <a:lstStyle/>
          <a:p>
            <a:r>
              <a:rPr kumimoji="1" lang="en-US" altLang="zh-CN" dirty="0"/>
              <a:t>Arthur</a:t>
            </a:r>
            <a:r>
              <a:rPr kumimoji="1" lang="zh-CN" altLang="en-US" dirty="0"/>
              <a:t> </a:t>
            </a:r>
            <a:r>
              <a:rPr kumimoji="1" lang="en-US" altLang="zh-CN" dirty="0"/>
              <a:t>Samuel</a:t>
            </a:r>
            <a:endParaRPr kumimoji="1" lang="zh-CN" altLang="en-US" dirty="0"/>
          </a:p>
        </p:txBody>
      </p:sp>
      <p:sp>
        <p:nvSpPr>
          <p:cNvPr id="3" name="文本框 2">
            <a:extLst>
              <a:ext uri="{FF2B5EF4-FFF2-40B4-BE49-F238E27FC236}">
                <a16:creationId xmlns:a16="http://schemas.microsoft.com/office/drawing/2014/main" id="{1EE959E3-F65E-A18F-0F7F-6123EEA1D017}"/>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40DCD432-66BE-F190-67B7-BA9E9008470F}"/>
              </a:ext>
            </a:extLst>
          </p:cNvPr>
          <p:cNvPicPr>
            <a:picLocks noChangeAspect="1"/>
          </p:cNvPicPr>
          <p:nvPr/>
        </p:nvPicPr>
        <p:blipFill>
          <a:blip r:embed="rId8"/>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F438DC2-E871-D65F-C570-008E7CB1C28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226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Q-Learning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Algorithm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4FC0C50-888D-1527-FB67-5FE780CC7EA5}"/>
              </a:ext>
            </a:extLst>
          </p:cNvPr>
          <p:cNvPicPr>
            <a:picLocks noChangeAspect="1"/>
          </p:cNvPicPr>
          <p:nvPr/>
        </p:nvPicPr>
        <p:blipFill>
          <a:blip r:embed="rId3"/>
          <a:stretch>
            <a:fillRect/>
          </a:stretch>
        </p:blipFill>
        <p:spPr>
          <a:xfrm>
            <a:off x="574304" y="1457364"/>
            <a:ext cx="5978560" cy="3799142"/>
          </a:xfrm>
          <a:prstGeom prst="rect">
            <a:avLst/>
          </a:prstGeom>
        </p:spPr>
      </p:pic>
      <p:pic>
        <p:nvPicPr>
          <p:cNvPr id="4" name="图片 3">
            <a:extLst>
              <a:ext uri="{FF2B5EF4-FFF2-40B4-BE49-F238E27FC236}">
                <a16:creationId xmlns:a16="http://schemas.microsoft.com/office/drawing/2014/main" id="{ED893D01-ACC3-3F68-8E8E-EA0B1E3BA7E3}"/>
              </a:ext>
            </a:extLst>
          </p:cNvPr>
          <p:cNvPicPr>
            <a:picLocks noChangeAspect="1"/>
          </p:cNvPicPr>
          <p:nvPr/>
        </p:nvPicPr>
        <p:blipFill>
          <a:blip r:embed="rId4"/>
          <a:stretch>
            <a:fillRect/>
          </a:stretch>
        </p:blipFill>
        <p:spPr>
          <a:xfrm>
            <a:off x="6773025" y="436469"/>
            <a:ext cx="5129478" cy="5154100"/>
          </a:xfrm>
          <a:prstGeom prst="rect">
            <a:avLst/>
          </a:prstGeom>
        </p:spPr>
      </p:pic>
      <p:sp>
        <p:nvSpPr>
          <p:cNvPr id="3" name="文本框 2">
            <a:extLst>
              <a:ext uri="{FF2B5EF4-FFF2-40B4-BE49-F238E27FC236}">
                <a16:creationId xmlns:a16="http://schemas.microsoft.com/office/drawing/2014/main" id="{0FE56E4F-3784-1451-2824-D4BCD4313DDC}"/>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31BFFB42-1706-8FFE-2394-9167EA0554FE}"/>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7A6078EF-C892-7893-FBE9-48503E9E099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04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Q</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3">
            <a:extLst>
              <a:ext uri="{FF2B5EF4-FFF2-40B4-BE49-F238E27FC236}">
                <a16:creationId xmlns:a16="http://schemas.microsoft.com/office/drawing/2014/main" id="{E5C8AE01-4C3A-8B14-E06D-8A528AB3919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171805" y="1334080"/>
            <a:ext cx="7458331" cy="4495873"/>
          </a:xfrm>
          <a:prstGeom prst="rect">
            <a:avLst/>
          </a:prstGeom>
        </p:spPr>
      </p:pic>
      <p:sp>
        <p:nvSpPr>
          <p:cNvPr id="5" name="文本框 4">
            <a:extLst>
              <a:ext uri="{FF2B5EF4-FFF2-40B4-BE49-F238E27FC236}">
                <a16:creationId xmlns:a16="http://schemas.microsoft.com/office/drawing/2014/main" id="{09F1EA56-D70D-7A38-AE7A-5D179311E213}"/>
              </a:ext>
            </a:extLst>
          </p:cNvPr>
          <p:cNvSpPr txBox="1"/>
          <p:nvPr/>
        </p:nvSpPr>
        <p:spPr>
          <a:xfrm>
            <a:off x="574304" y="6328260"/>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4"/>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A5B0E9A-B009-8B28-D6D0-945BA513A3A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D76FC782-A96B-F219-C839-A4B2FB550F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955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Q</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1945E50-54BD-7A50-E82B-0624B3219D30}"/>
              </a:ext>
            </a:extLst>
          </p:cNvPr>
          <p:cNvPicPr>
            <a:picLocks noChangeAspect="1"/>
          </p:cNvPicPr>
          <p:nvPr/>
        </p:nvPicPr>
        <p:blipFill>
          <a:blip r:embed="rId4"/>
          <a:stretch>
            <a:fillRect/>
          </a:stretch>
        </p:blipFill>
        <p:spPr>
          <a:xfrm>
            <a:off x="635618" y="1447662"/>
            <a:ext cx="10459083" cy="4429059"/>
          </a:xfrm>
          <a:prstGeom prst="rect">
            <a:avLst/>
          </a:prstGeom>
        </p:spPr>
      </p:pic>
      <p:pic>
        <p:nvPicPr>
          <p:cNvPr id="5" name="图片 4">
            <a:extLst>
              <a:ext uri="{FF2B5EF4-FFF2-40B4-BE49-F238E27FC236}">
                <a16:creationId xmlns:a16="http://schemas.microsoft.com/office/drawing/2014/main" id="{6BBF9F1A-C3D8-6CD5-6E57-84C6FBEBCD8F}"/>
              </a:ext>
            </a:extLst>
          </p:cNvPr>
          <p:cNvPicPr>
            <a:picLocks noChangeAspect="1"/>
          </p:cNvPicPr>
          <p:nvPr/>
        </p:nvPicPr>
        <p:blipFill>
          <a:blip r:embed="rId5"/>
          <a:stretch>
            <a:fillRect/>
          </a:stretch>
        </p:blipFill>
        <p:spPr>
          <a:xfrm>
            <a:off x="5267813" y="227721"/>
            <a:ext cx="6734282" cy="1219919"/>
          </a:xfrm>
          <a:prstGeom prst="rect">
            <a:avLst/>
          </a:prstGeom>
        </p:spPr>
      </p:pic>
      <p:pic>
        <p:nvPicPr>
          <p:cNvPr id="9" name="图片 8">
            <a:extLst>
              <a:ext uri="{FF2B5EF4-FFF2-40B4-BE49-F238E27FC236}">
                <a16:creationId xmlns:a16="http://schemas.microsoft.com/office/drawing/2014/main" id="{CFB6C366-FC02-6AC0-C15E-867F207D6BEB}"/>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C0E0B243-7A3A-8F25-658B-D0BBB7CF875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549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Q</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518405C-AFA1-B308-9430-EE274BCA6B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 y="2603500"/>
            <a:ext cx="2081048" cy="2307829"/>
          </a:xfrm>
          <a:prstGeom prst="rect">
            <a:avLst/>
          </a:prstGeom>
        </p:spPr>
      </p:pic>
      <p:pic>
        <p:nvPicPr>
          <p:cNvPr id="6" name="内容占位符 7">
            <a:extLst>
              <a:ext uri="{FF2B5EF4-FFF2-40B4-BE49-F238E27FC236}">
                <a16:creationId xmlns:a16="http://schemas.microsoft.com/office/drawing/2014/main" id="{DE885B7D-A0AA-3332-18CF-EE72610D04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626024" y="3002228"/>
            <a:ext cx="3031124" cy="1510372"/>
          </a:xfrm>
          <a:prstGeom prst="rect">
            <a:avLst/>
          </a:prstGeom>
        </p:spPr>
      </p:pic>
      <p:cxnSp>
        <p:nvCxnSpPr>
          <p:cNvPr id="9" name="直线箭头连接符 8">
            <a:extLst>
              <a:ext uri="{FF2B5EF4-FFF2-40B4-BE49-F238E27FC236}">
                <a16:creationId xmlns:a16="http://schemas.microsoft.com/office/drawing/2014/main" id="{FCB21C2C-8140-ECB2-856A-5DA73491F610}"/>
              </a:ext>
            </a:extLst>
          </p:cNvPr>
          <p:cNvCxnSpPr>
            <a:stCxn id="2" idx="3"/>
            <a:endCxn id="6" idx="1"/>
          </p:cNvCxnSpPr>
          <p:nvPr/>
        </p:nvCxnSpPr>
        <p:spPr>
          <a:xfrm flipV="1">
            <a:off x="2919248" y="3757414"/>
            <a:ext cx="70677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21D0034D-4466-94EB-5E07-BC4050FB3387}"/>
              </a:ext>
            </a:extLst>
          </p:cNvPr>
          <p:cNvCxnSpPr/>
          <p:nvPr/>
        </p:nvCxnSpPr>
        <p:spPr>
          <a:xfrm flipV="1">
            <a:off x="6657148" y="3757413"/>
            <a:ext cx="70677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A6D0CCD-B332-AE00-629F-E3B57499CE2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01826" y="3529450"/>
            <a:ext cx="643540" cy="455925"/>
          </a:xfrm>
          <a:prstGeom prst="rect">
            <a:avLst/>
          </a:prstGeom>
        </p:spPr>
      </p:pic>
      <p:sp>
        <p:nvSpPr>
          <p:cNvPr id="13" name="上箭头 12">
            <a:extLst>
              <a:ext uri="{FF2B5EF4-FFF2-40B4-BE49-F238E27FC236}">
                <a16:creationId xmlns:a16="http://schemas.microsoft.com/office/drawing/2014/main" id="{85985702-4D0C-D82F-FC7E-97C2E19CBB9F}"/>
              </a:ext>
            </a:extLst>
          </p:cNvPr>
          <p:cNvSpPr/>
          <p:nvPr/>
        </p:nvSpPr>
        <p:spPr>
          <a:xfrm>
            <a:off x="8483268" y="3198375"/>
            <a:ext cx="252249" cy="331075"/>
          </a:xfrm>
          <a:prstGeom prst="upArrow">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下箭头 13">
            <a:extLst>
              <a:ext uri="{FF2B5EF4-FFF2-40B4-BE49-F238E27FC236}">
                <a16:creationId xmlns:a16="http://schemas.microsoft.com/office/drawing/2014/main" id="{F16E5592-7D7C-A300-EEBF-00B133C39AD2}"/>
              </a:ext>
            </a:extLst>
          </p:cNvPr>
          <p:cNvSpPr/>
          <p:nvPr/>
        </p:nvSpPr>
        <p:spPr>
          <a:xfrm>
            <a:off x="8484688" y="3985375"/>
            <a:ext cx="266594" cy="334377"/>
          </a:xfrm>
          <a:prstGeom prst="downArrow">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B88DCC49-C83E-AF24-4750-C51AFB30CF5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48751" y="1946379"/>
            <a:ext cx="2225771" cy="1251996"/>
          </a:xfrm>
          <a:prstGeom prst="rect">
            <a:avLst/>
          </a:prstGeom>
        </p:spPr>
      </p:pic>
      <p:pic>
        <p:nvPicPr>
          <p:cNvPr id="16" name="图片 15">
            <a:extLst>
              <a:ext uri="{FF2B5EF4-FFF2-40B4-BE49-F238E27FC236}">
                <a16:creationId xmlns:a16="http://schemas.microsoft.com/office/drawing/2014/main" id="{DBEEBD1F-6439-F7D7-AE2D-8C77075140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82423" y="3443110"/>
            <a:ext cx="1958428" cy="2016029"/>
          </a:xfrm>
          <a:prstGeom prst="rect">
            <a:avLst/>
          </a:prstGeom>
        </p:spPr>
      </p:pic>
      <p:cxnSp>
        <p:nvCxnSpPr>
          <p:cNvPr id="17" name="肘形连接符 16">
            <a:extLst>
              <a:ext uri="{FF2B5EF4-FFF2-40B4-BE49-F238E27FC236}">
                <a16:creationId xmlns:a16="http://schemas.microsoft.com/office/drawing/2014/main" id="{4FD01324-8F88-3B5D-C362-BF4BA7EE1296}"/>
              </a:ext>
            </a:extLst>
          </p:cNvPr>
          <p:cNvCxnSpPr>
            <a:stCxn id="16" idx="2"/>
          </p:cNvCxnSpPr>
          <p:nvPr/>
        </p:nvCxnSpPr>
        <p:spPr>
          <a:xfrm rot="5400000" flipH="1">
            <a:off x="7472046" y="2369548"/>
            <a:ext cx="648772" cy="5530410"/>
          </a:xfrm>
          <a:prstGeom prst="bentConnector4">
            <a:avLst>
              <a:gd name="adj1" fmla="val -81407"/>
              <a:gd name="adj2" fmla="val 9990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829A8E6D-9D32-7A45-E665-0F6618C3EC9F}"/>
              </a:ext>
            </a:extLst>
          </p:cNvPr>
          <p:cNvCxnSpPr/>
          <p:nvPr/>
        </p:nvCxnSpPr>
        <p:spPr>
          <a:xfrm rot="16200000" flipH="1" flipV="1">
            <a:off x="5891620" y="-2226828"/>
            <a:ext cx="657121" cy="8682913"/>
          </a:xfrm>
          <a:prstGeom prst="bentConnector3">
            <a:avLst>
              <a:gd name="adj1" fmla="val -347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A4CBCB2-6CF5-FE34-1827-2942042A5D93}"/>
              </a:ext>
            </a:extLst>
          </p:cNvPr>
          <p:cNvSpPr txBox="1"/>
          <p:nvPr/>
        </p:nvSpPr>
        <p:spPr>
          <a:xfrm>
            <a:off x="7363924" y="5543074"/>
            <a:ext cx="1119344" cy="369332"/>
          </a:xfrm>
          <a:prstGeom prst="rect">
            <a:avLst/>
          </a:prstGeom>
          <a:noFill/>
        </p:spPr>
        <p:txBody>
          <a:bodyPr wrap="square" rtlCol="0">
            <a:spAutoFit/>
          </a:bodyPr>
          <a:lstStyle/>
          <a:p>
            <a:r>
              <a:rPr kumimoji="1" lang="en-US" altLang="zh-CN">
                <a:solidFill>
                  <a:srgbClr val="FF0000"/>
                </a:solidFill>
              </a:rPr>
              <a:t>r</a:t>
            </a:r>
            <a:endParaRPr kumimoji="1" lang="zh-CN" altLang="en-US" dirty="0">
              <a:solidFill>
                <a:srgbClr val="FF0000"/>
              </a:solidFill>
            </a:endParaRPr>
          </a:p>
        </p:txBody>
      </p:sp>
      <p:sp>
        <p:nvSpPr>
          <p:cNvPr id="23" name="文本框 22">
            <a:extLst>
              <a:ext uri="{FF2B5EF4-FFF2-40B4-BE49-F238E27FC236}">
                <a16:creationId xmlns:a16="http://schemas.microsoft.com/office/drawing/2014/main" id="{1D87E26D-5D8C-2B47-0147-682D12CC1300}"/>
              </a:ext>
            </a:extLst>
          </p:cNvPr>
          <p:cNvSpPr txBox="1"/>
          <p:nvPr/>
        </p:nvSpPr>
        <p:spPr>
          <a:xfrm>
            <a:off x="6863661" y="3245383"/>
            <a:ext cx="1119344" cy="369332"/>
          </a:xfrm>
          <a:prstGeom prst="rect">
            <a:avLst/>
          </a:prstGeom>
          <a:noFill/>
        </p:spPr>
        <p:txBody>
          <a:bodyPr wrap="square" rtlCol="0">
            <a:spAutoFit/>
          </a:bodyPr>
          <a:lstStyle/>
          <a:p>
            <a:r>
              <a:rPr kumimoji="1" lang="en-US" altLang="zh-CN">
                <a:solidFill>
                  <a:srgbClr val="FF0000"/>
                </a:solidFill>
              </a:rPr>
              <a:t>a</a:t>
            </a:r>
            <a:endParaRPr kumimoji="1" lang="zh-CN" altLang="en-US" dirty="0">
              <a:solidFill>
                <a:srgbClr val="FF0000"/>
              </a:solidFill>
            </a:endParaRPr>
          </a:p>
        </p:txBody>
      </p:sp>
      <p:sp>
        <p:nvSpPr>
          <p:cNvPr id="24" name="文本框 23">
            <a:extLst>
              <a:ext uri="{FF2B5EF4-FFF2-40B4-BE49-F238E27FC236}">
                <a16:creationId xmlns:a16="http://schemas.microsoft.com/office/drawing/2014/main" id="{BB6E6D13-6767-43C0-A19A-42779FF4AAAF}"/>
              </a:ext>
            </a:extLst>
          </p:cNvPr>
          <p:cNvSpPr txBox="1"/>
          <p:nvPr/>
        </p:nvSpPr>
        <p:spPr>
          <a:xfrm>
            <a:off x="3097741" y="3245383"/>
            <a:ext cx="1119344" cy="369332"/>
          </a:xfrm>
          <a:prstGeom prst="rect">
            <a:avLst/>
          </a:prstGeom>
          <a:noFill/>
        </p:spPr>
        <p:txBody>
          <a:bodyPr wrap="square" rtlCol="0">
            <a:spAutoFit/>
          </a:bodyPr>
          <a:lstStyle/>
          <a:p>
            <a:r>
              <a:rPr kumimoji="1" lang="en-US" altLang="zh-CN" dirty="0">
                <a:solidFill>
                  <a:srgbClr val="FF0000"/>
                </a:solidFill>
              </a:rPr>
              <a:t>s</a:t>
            </a:r>
            <a:endParaRPr kumimoji="1" lang="zh-CN" altLang="en-US" dirty="0">
              <a:solidFill>
                <a:srgbClr val="FF0000"/>
              </a:solidFill>
            </a:endParaRPr>
          </a:p>
        </p:txBody>
      </p:sp>
      <p:sp>
        <p:nvSpPr>
          <p:cNvPr id="25" name="文本框 24">
            <a:extLst>
              <a:ext uri="{FF2B5EF4-FFF2-40B4-BE49-F238E27FC236}">
                <a16:creationId xmlns:a16="http://schemas.microsoft.com/office/drawing/2014/main" id="{E45505E7-4D0F-BF19-5596-1CA4E8FE71D1}"/>
              </a:ext>
            </a:extLst>
          </p:cNvPr>
          <p:cNvSpPr txBox="1"/>
          <p:nvPr/>
        </p:nvSpPr>
        <p:spPr>
          <a:xfrm>
            <a:off x="6097476" y="1137216"/>
            <a:ext cx="1119344" cy="369332"/>
          </a:xfrm>
          <a:prstGeom prst="rect">
            <a:avLst/>
          </a:prstGeom>
          <a:noFill/>
        </p:spPr>
        <p:txBody>
          <a:bodyPr wrap="square" rtlCol="0">
            <a:spAutoFit/>
          </a:bodyPr>
          <a:lstStyle/>
          <a:p>
            <a:r>
              <a:rPr kumimoji="1" lang="en-US" altLang="zh-CN" dirty="0">
                <a:solidFill>
                  <a:srgbClr val="FF0000"/>
                </a:solidFill>
              </a:rPr>
              <a:t>s'</a:t>
            </a:r>
            <a:endParaRPr kumimoji="1" lang="zh-CN" altLang="en-US" dirty="0">
              <a:solidFill>
                <a:srgbClr val="FF0000"/>
              </a:solidFill>
            </a:endParaRPr>
          </a:p>
        </p:txBody>
      </p:sp>
      <p:pic>
        <p:nvPicPr>
          <p:cNvPr id="18" name="图片 17">
            <a:extLst>
              <a:ext uri="{FF2B5EF4-FFF2-40B4-BE49-F238E27FC236}">
                <a16:creationId xmlns:a16="http://schemas.microsoft.com/office/drawing/2014/main" id="{B6AD5E7B-093D-7D69-0EF4-C1311641EA2E}"/>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19" name="Picture 5" descr="Z:\e\建院\logo\uplogo copy.png">
            <a:extLst>
              <a:ext uri="{FF2B5EF4-FFF2-40B4-BE49-F238E27FC236}">
                <a16:creationId xmlns:a16="http://schemas.microsoft.com/office/drawing/2014/main" id="{97B87643-F6F3-7253-801D-AEA177749BD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848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Experience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Replay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9A914AA-8A20-1783-1D3C-67A6AC7F4247}"/>
              </a:ext>
            </a:extLst>
          </p:cNvPr>
          <p:cNvPicPr>
            <a:picLocks noChangeAspect="1"/>
          </p:cNvPicPr>
          <p:nvPr/>
        </p:nvPicPr>
        <p:blipFill>
          <a:blip r:embed="rId3"/>
          <a:stretch>
            <a:fillRect/>
          </a:stretch>
        </p:blipFill>
        <p:spPr>
          <a:xfrm>
            <a:off x="724829" y="1417422"/>
            <a:ext cx="10290792" cy="4235056"/>
          </a:xfrm>
          <a:prstGeom prst="rect">
            <a:avLst/>
          </a:prstGeom>
        </p:spPr>
      </p:pic>
      <p:sp>
        <p:nvSpPr>
          <p:cNvPr id="4" name="文本框 3">
            <a:extLst>
              <a:ext uri="{FF2B5EF4-FFF2-40B4-BE49-F238E27FC236}">
                <a16:creationId xmlns:a16="http://schemas.microsoft.com/office/drawing/2014/main" id="{83F74934-3A66-E8EE-69EC-038A4E8F940C}"/>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4"/>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1E78766-4167-8DA6-F293-2EA0B23C6EA9}"/>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02F92736-32FD-6227-78D6-AE81E854C22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279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One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AF83E009-EE92-9D87-202D-4026B601B527}"/>
              </a:ext>
            </a:extLst>
          </p:cNvPr>
          <p:cNvSpPr/>
          <p:nvPr/>
        </p:nvSpPr>
        <p:spPr>
          <a:xfrm>
            <a:off x="1025912" y="3018371"/>
            <a:ext cx="752168" cy="76691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开始</a:t>
            </a:r>
          </a:p>
        </p:txBody>
      </p:sp>
      <p:sp>
        <p:nvSpPr>
          <p:cNvPr id="6" name="圆角矩形 5">
            <a:extLst>
              <a:ext uri="{FF2B5EF4-FFF2-40B4-BE49-F238E27FC236}">
                <a16:creationId xmlns:a16="http://schemas.microsoft.com/office/drawing/2014/main" id="{7B52A118-D2EE-9B69-8C8D-A943D7FBF440}"/>
              </a:ext>
            </a:extLst>
          </p:cNvPr>
          <p:cNvSpPr/>
          <p:nvPr/>
        </p:nvSpPr>
        <p:spPr>
          <a:xfrm>
            <a:off x="4074523" y="1985985"/>
            <a:ext cx="1016409" cy="103238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随机行动</a:t>
            </a:r>
            <a:r>
              <a:rPr kumimoji="1" lang="en-US" altLang="zh-CN" sz="1400" dirty="0"/>
              <a:t>a(t)</a:t>
            </a:r>
            <a:endParaRPr kumimoji="1" lang="zh-CN" altLang="en-US" sz="1400" dirty="0"/>
          </a:p>
        </p:txBody>
      </p:sp>
      <p:sp>
        <p:nvSpPr>
          <p:cNvPr id="9" name="圆角矩形 8">
            <a:extLst>
              <a:ext uri="{FF2B5EF4-FFF2-40B4-BE49-F238E27FC236}">
                <a16:creationId xmlns:a16="http://schemas.microsoft.com/office/drawing/2014/main" id="{076D50C5-F504-DBDE-D78C-2D6012DD49FA}"/>
              </a:ext>
            </a:extLst>
          </p:cNvPr>
          <p:cNvSpPr/>
          <p:nvPr/>
        </p:nvSpPr>
        <p:spPr>
          <a:xfrm>
            <a:off x="4012459" y="3534564"/>
            <a:ext cx="1013951" cy="1578070"/>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根据场景，调用</a:t>
            </a:r>
            <a:r>
              <a:rPr kumimoji="1" lang="zh-CN" altLang="en-US" sz="1400"/>
              <a:t>网络，生成行动</a:t>
            </a:r>
            <a:r>
              <a:rPr kumimoji="1" lang="en-US" altLang="zh-CN" sz="1400" dirty="0"/>
              <a:t>a(t)</a:t>
            </a:r>
            <a:endParaRPr kumimoji="1" lang="zh-CN" altLang="en-US" sz="1400" dirty="0"/>
          </a:p>
        </p:txBody>
      </p:sp>
      <p:sp>
        <p:nvSpPr>
          <p:cNvPr id="10" name="圆角矩形 9">
            <a:extLst>
              <a:ext uri="{FF2B5EF4-FFF2-40B4-BE49-F238E27FC236}">
                <a16:creationId xmlns:a16="http://schemas.microsoft.com/office/drawing/2014/main" id="{E179E5A4-0632-6E7C-B920-33BFF921A8C3}"/>
              </a:ext>
            </a:extLst>
          </p:cNvPr>
          <p:cNvSpPr/>
          <p:nvPr/>
        </p:nvSpPr>
        <p:spPr>
          <a:xfrm>
            <a:off x="5944800" y="2760272"/>
            <a:ext cx="1108589" cy="1371598"/>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调用游戏引擎，进行一步游戏，返回</a:t>
            </a:r>
            <a:r>
              <a:rPr kumimoji="1" lang="en-US" altLang="zh-CN" sz="1400" dirty="0" err="1"/>
              <a:t>s‘,r</a:t>
            </a:r>
            <a:endParaRPr kumimoji="1" lang="zh-CN" altLang="en-US" sz="1400" dirty="0"/>
          </a:p>
        </p:txBody>
      </p:sp>
      <p:sp>
        <p:nvSpPr>
          <p:cNvPr id="11" name="圆角矩形 10">
            <a:extLst>
              <a:ext uri="{FF2B5EF4-FFF2-40B4-BE49-F238E27FC236}">
                <a16:creationId xmlns:a16="http://schemas.microsoft.com/office/drawing/2014/main" id="{F967E6B0-4621-9FBC-C706-ABEEC8DD6B55}"/>
              </a:ext>
            </a:extLst>
          </p:cNvPr>
          <p:cNvSpPr/>
          <p:nvPr/>
        </p:nvSpPr>
        <p:spPr>
          <a:xfrm>
            <a:off x="7744717" y="2811891"/>
            <a:ext cx="1208760" cy="1268359"/>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将</a:t>
            </a:r>
            <a:r>
              <a:rPr kumimoji="1" lang="en-US" altLang="zh-CN" sz="1400" dirty="0"/>
              <a:t>(</a:t>
            </a:r>
            <a:r>
              <a:rPr kumimoji="1" lang="en-US" altLang="zh-CN" sz="1400" dirty="0" err="1"/>
              <a:t>s,a,r,s’,T</a:t>
            </a:r>
            <a:r>
              <a:rPr kumimoji="1" lang="en-US" altLang="zh-CN" sz="1400" dirty="0"/>
              <a:t>)</a:t>
            </a:r>
            <a:r>
              <a:rPr kumimoji="1" lang="zh-CN" altLang="en-US" sz="1400" dirty="0"/>
              <a:t>放入训练集</a:t>
            </a:r>
            <a:r>
              <a:rPr kumimoji="1" lang="en-US" altLang="zh-CN" sz="1400" dirty="0"/>
              <a:t>D</a:t>
            </a:r>
            <a:r>
              <a:rPr kumimoji="1" lang="zh-CN" altLang="en-US" sz="1400" dirty="0"/>
              <a:t>中</a:t>
            </a:r>
          </a:p>
        </p:txBody>
      </p:sp>
      <p:sp>
        <p:nvSpPr>
          <p:cNvPr id="12" name="圆角矩形 11">
            <a:extLst>
              <a:ext uri="{FF2B5EF4-FFF2-40B4-BE49-F238E27FC236}">
                <a16:creationId xmlns:a16="http://schemas.microsoft.com/office/drawing/2014/main" id="{0200AC6E-C08B-A449-9BF7-8C957CC00CE3}"/>
              </a:ext>
            </a:extLst>
          </p:cNvPr>
          <p:cNvSpPr/>
          <p:nvPr/>
        </p:nvSpPr>
        <p:spPr>
          <a:xfrm>
            <a:off x="9585814" y="2745524"/>
            <a:ext cx="1343948" cy="140109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从</a:t>
            </a:r>
            <a:r>
              <a:rPr kumimoji="1" lang="en-US" altLang="zh-CN" sz="1400" dirty="0"/>
              <a:t>D</a:t>
            </a:r>
            <a:r>
              <a:rPr kumimoji="1" lang="zh-CN" altLang="en-US" sz="1400" dirty="0"/>
              <a:t>中随机抽取一个</a:t>
            </a:r>
            <a:r>
              <a:rPr kumimoji="1" lang="en-US" altLang="zh-CN" sz="1400" dirty="0"/>
              <a:t>Batch</a:t>
            </a:r>
            <a:r>
              <a:rPr kumimoji="1" lang="zh-CN" altLang="en-US" sz="1400" dirty="0"/>
              <a:t>，训练网络</a:t>
            </a:r>
          </a:p>
        </p:txBody>
      </p:sp>
      <p:sp>
        <p:nvSpPr>
          <p:cNvPr id="13" name="圆角矩形 12">
            <a:extLst>
              <a:ext uri="{FF2B5EF4-FFF2-40B4-BE49-F238E27FC236}">
                <a16:creationId xmlns:a16="http://schemas.microsoft.com/office/drawing/2014/main" id="{47AD8E77-FF4A-35EC-B9CE-3537C30BE277}"/>
              </a:ext>
            </a:extLst>
          </p:cNvPr>
          <p:cNvSpPr/>
          <p:nvPr/>
        </p:nvSpPr>
        <p:spPr>
          <a:xfrm>
            <a:off x="2470332" y="2885636"/>
            <a:ext cx="1016409" cy="103238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随机产生一个ϵ</a:t>
            </a:r>
          </a:p>
        </p:txBody>
      </p:sp>
      <p:cxnSp>
        <p:nvCxnSpPr>
          <p:cNvPr id="14" name="直线箭头连接符 13">
            <a:extLst>
              <a:ext uri="{FF2B5EF4-FFF2-40B4-BE49-F238E27FC236}">
                <a16:creationId xmlns:a16="http://schemas.microsoft.com/office/drawing/2014/main" id="{DEC01B9C-AAA0-203B-F006-D182E792A758}"/>
              </a:ext>
            </a:extLst>
          </p:cNvPr>
          <p:cNvCxnSpPr>
            <a:stCxn id="13" idx="3"/>
            <a:endCxn id="6" idx="1"/>
          </p:cNvCxnSpPr>
          <p:nvPr/>
        </p:nvCxnSpPr>
        <p:spPr>
          <a:xfrm flipV="1">
            <a:off x="3486741" y="2502178"/>
            <a:ext cx="587782" cy="899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FC285217-863C-49BE-15F5-01B1002ED07E}"/>
              </a:ext>
            </a:extLst>
          </p:cNvPr>
          <p:cNvCxnSpPr>
            <a:stCxn id="13" idx="3"/>
            <a:endCxn id="9" idx="1"/>
          </p:cNvCxnSpPr>
          <p:nvPr/>
        </p:nvCxnSpPr>
        <p:spPr>
          <a:xfrm>
            <a:off x="3486741" y="3401829"/>
            <a:ext cx="525718" cy="921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44AAB3BB-CF43-E3B7-0878-0CA5B777C229}"/>
              </a:ext>
            </a:extLst>
          </p:cNvPr>
          <p:cNvCxnSpPr>
            <a:stCxn id="6" idx="3"/>
            <a:endCxn id="10" idx="1"/>
          </p:cNvCxnSpPr>
          <p:nvPr/>
        </p:nvCxnSpPr>
        <p:spPr>
          <a:xfrm>
            <a:off x="5090932" y="2502178"/>
            <a:ext cx="853868" cy="943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8BEB9D1-3A61-95B6-2900-0C3456699E40}"/>
              </a:ext>
            </a:extLst>
          </p:cNvPr>
          <p:cNvCxnSpPr>
            <a:stCxn id="9" idx="3"/>
            <a:endCxn id="10" idx="1"/>
          </p:cNvCxnSpPr>
          <p:nvPr/>
        </p:nvCxnSpPr>
        <p:spPr>
          <a:xfrm flipV="1">
            <a:off x="5026410" y="3446071"/>
            <a:ext cx="918390" cy="87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B9ACD41E-0622-CC19-70F0-8937C540A4EC}"/>
              </a:ext>
            </a:extLst>
          </p:cNvPr>
          <p:cNvCxnSpPr>
            <a:stCxn id="10" idx="3"/>
            <a:endCxn id="11" idx="1"/>
          </p:cNvCxnSpPr>
          <p:nvPr/>
        </p:nvCxnSpPr>
        <p:spPr>
          <a:xfrm>
            <a:off x="7053389" y="3446071"/>
            <a:ext cx="691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241251B-39E2-19AD-94BB-F8A4359A600F}"/>
              </a:ext>
            </a:extLst>
          </p:cNvPr>
          <p:cNvCxnSpPr>
            <a:stCxn id="11" idx="3"/>
            <a:endCxn id="12" idx="1"/>
          </p:cNvCxnSpPr>
          <p:nvPr/>
        </p:nvCxnSpPr>
        <p:spPr>
          <a:xfrm>
            <a:off x="8953477" y="3446071"/>
            <a:ext cx="63233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03E4425A-011C-DB51-BECF-1158AE6E2244}"/>
              </a:ext>
            </a:extLst>
          </p:cNvPr>
          <p:cNvCxnSpPr/>
          <p:nvPr/>
        </p:nvCxnSpPr>
        <p:spPr>
          <a:xfrm rot="5400000" flipH="1">
            <a:off x="5649226" y="-255469"/>
            <a:ext cx="361333" cy="8855792"/>
          </a:xfrm>
          <a:prstGeom prst="bentConnector3">
            <a:avLst>
              <a:gd name="adj1" fmla="val -348982"/>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1467B95-CD82-63A5-F564-879EFD41363A}"/>
              </a:ext>
            </a:extLst>
          </p:cNvPr>
          <p:cNvCxnSpPr>
            <a:stCxn id="2" idx="3"/>
            <a:endCxn id="13" idx="1"/>
          </p:cNvCxnSpPr>
          <p:nvPr/>
        </p:nvCxnSpPr>
        <p:spPr>
          <a:xfrm>
            <a:off x="1778080" y="3401829"/>
            <a:ext cx="6922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6F899D4-D81D-3061-9DF6-B39EB92F4B5F}"/>
                  </a:ext>
                </a:extLst>
              </p:cNvPr>
              <p:cNvSpPr txBox="1"/>
              <p:nvPr/>
            </p:nvSpPr>
            <p:spPr>
              <a:xfrm>
                <a:off x="3674550" y="2549652"/>
                <a:ext cx="167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charset="0"/>
                          <a:ea typeface="Cambria Math" charset="0"/>
                          <a:cs typeface="Cambria Math" charset="0"/>
                        </a:rPr>
                        <m:t>𝜖</m:t>
                      </m:r>
                    </m:oMath>
                  </m:oMathPara>
                </a14:m>
                <a:endParaRPr kumimoji="1" lang="zh-CN" altLang="en-US" dirty="0"/>
              </a:p>
            </p:txBody>
          </p:sp>
        </mc:Choice>
        <mc:Fallback xmlns="">
          <p:sp>
            <p:nvSpPr>
              <p:cNvPr id="22" name="文本框 21">
                <a:extLst>
                  <a:ext uri="{FF2B5EF4-FFF2-40B4-BE49-F238E27FC236}">
                    <a16:creationId xmlns:a16="http://schemas.microsoft.com/office/drawing/2014/main" id="{26F899D4-D81D-3061-9DF6-B39EB92F4B5F}"/>
                  </a:ext>
                </a:extLst>
              </p:cNvPr>
              <p:cNvSpPr txBox="1">
                <a:spLocks noRot="1" noChangeAspect="1" noMove="1" noResize="1" noEditPoints="1" noAdjustHandles="1" noChangeArrowheads="1" noChangeShapeType="1" noTextEdit="1"/>
              </p:cNvSpPr>
              <p:nvPr/>
            </p:nvSpPr>
            <p:spPr>
              <a:xfrm>
                <a:off x="3674550" y="2549652"/>
                <a:ext cx="167610" cy="276999"/>
              </a:xfrm>
              <a:prstGeom prst="rect">
                <a:avLst/>
              </a:prstGeom>
              <a:blipFill>
                <a:blip r:embed="rId4"/>
                <a:stretch>
                  <a:fillRect l="-21429"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B30E5E7-CCE9-F6EA-2790-D1D64E201B24}"/>
                  </a:ext>
                </a:extLst>
              </p:cNvPr>
              <p:cNvSpPr txBox="1"/>
              <p:nvPr/>
            </p:nvSpPr>
            <p:spPr>
              <a:xfrm>
                <a:off x="3267481" y="4033927"/>
                <a:ext cx="571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ea typeface="Cambria Math" charset="0"/>
                          <a:cs typeface="Cambria Math" charset="0"/>
                        </a:rPr>
                        <m:t>1−</m:t>
                      </m:r>
                      <m:r>
                        <a:rPr kumimoji="1" lang="zh-CN" altLang="en-US" i="1" smtClean="0">
                          <a:latin typeface="Cambria Math" charset="0"/>
                          <a:ea typeface="Cambria Math" charset="0"/>
                          <a:cs typeface="Cambria Math" charset="0"/>
                        </a:rPr>
                        <m:t>𝜖</m:t>
                      </m:r>
                    </m:oMath>
                  </m:oMathPara>
                </a14:m>
                <a:endParaRPr kumimoji="1" lang="zh-CN" altLang="en-US" dirty="0"/>
              </a:p>
            </p:txBody>
          </p:sp>
        </mc:Choice>
        <mc:Fallback xmlns="">
          <p:sp>
            <p:nvSpPr>
              <p:cNvPr id="23" name="文本框 22">
                <a:extLst>
                  <a:ext uri="{FF2B5EF4-FFF2-40B4-BE49-F238E27FC236}">
                    <a16:creationId xmlns:a16="http://schemas.microsoft.com/office/drawing/2014/main" id="{7B30E5E7-CCE9-F6EA-2790-D1D64E201B24}"/>
                  </a:ext>
                </a:extLst>
              </p:cNvPr>
              <p:cNvSpPr txBox="1">
                <a:spLocks noRot="1" noChangeAspect="1" noMove="1" noResize="1" noEditPoints="1" noAdjustHandles="1" noChangeArrowheads="1" noChangeShapeType="1" noTextEdit="1"/>
              </p:cNvSpPr>
              <p:nvPr/>
            </p:nvSpPr>
            <p:spPr>
              <a:xfrm>
                <a:off x="3267481" y="4033927"/>
                <a:ext cx="571567" cy="276999"/>
              </a:xfrm>
              <a:prstGeom prst="rect">
                <a:avLst/>
              </a:prstGeom>
              <a:blipFill>
                <a:blip r:embed="rId5"/>
                <a:stretch>
                  <a:fillRect l="-8696" r="-4348" b="-4348"/>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0B8BA21D-8D40-48AF-7026-56686360909A}"/>
              </a:ext>
            </a:extLst>
          </p:cNvPr>
          <p:cNvSpPr txBox="1"/>
          <p:nvPr/>
        </p:nvSpPr>
        <p:spPr>
          <a:xfrm>
            <a:off x="4084904" y="1423157"/>
            <a:ext cx="1013951" cy="369332"/>
          </a:xfrm>
          <a:prstGeom prst="rect">
            <a:avLst/>
          </a:prstGeom>
          <a:noFill/>
        </p:spPr>
        <p:txBody>
          <a:bodyPr wrap="square" rtlCol="0">
            <a:spAutoFit/>
          </a:bodyPr>
          <a:lstStyle/>
          <a:p>
            <a:r>
              <a:rPr kumimoji="1" lang="zh-CN" altLang="en-US"/>
              <a:t>𝜖贪婪</a:t>
            </a:r>
            <a:endParaRPr kumimoji="1" lang="zh-CN" altLang="en-US" dirty="0"/>
          </a:p>
        </p:txBody>
      </p:sp>
      <p:sp>
        <p:nvSpPr>
          <p:cNvPr id="25" name="文本框 24">
            <a:extLst>
              <a:ext uri="{FF2B5EF4-FFF2-40B4-BE49-F238E27FC236}">
                <a16:creationId xmlns:a16="http://schemas.microsoft.com/office/drawing/2014/main" id="{E7978E29-46EB-81C4-0E39-50C5FF5901C6}"/>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6"/>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2481F73-4C24-4B6B-18C8-915D2D13A7E0}"/>
              </a:ext>
            </a:extLst>
          </p:cNvPr>
          <p:cNvPicPr>
            <a:picLocks noChangeAspect="1"/>
          </p:cNvPicPr>
          <p:nvPr/>
        </p:nvPicPr>
        <p:blipFill>
          <a:blip r:embed="rId7"/>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0A95598-EFDA-BB9C-8F38-A0832CCB868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75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One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30A0634-9016-6183-B5DE-A078BBE39588}"/>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4" name="圆角矩形 3">
            <a:extLst>
              <a:ext uri="{FF2B5EF4-FFF2-40B4-BE49-F238E27FC236}">
                <a16:creationId xmlns:a16="http://schemas.microsoft.com/office/drawing/2014/main" id="{6DB7F22B-AB77-B390-4EF8-59671788DFA7}"/>
              </a:ext>
            </a:extLst>
          </p:cNvPr>
          <p:cNvSpPr/>
          <p:nvPr/>
        </p:nvSpPr>
        <p:spPr>
          <a:xfrm>
            <a:off x="508814" y="3067673"/>
            <a:ext cx="752168" cy="76691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开始</a:t>
            </a:r>
          </a:p>
        </p:txBody>
      </p:sp>
      <p:sp>
        <p:nvSpPr>
          <p:cNvPr id="5" name="圆角矩形 4">
            <a:extLst>
              <a:ext uri="{FF2B5EF4-FFF2-40B4-BE49-F238E27FC236}">
                <a16:creationId xmlns:a16="http://schemas.microsoft.com/office/drawing/2014/main" id="{09B1DFE5-0725-D3D7-6B7C-A18255F5FDFB}"/>
              </a:ext>
            </a:extLst>
          </p:cNvPr>
          <p:cNvSpPr/>
          <p:nvPr/>
        </p:nvSpPr>
        <p:spPr>
          <a:xfrm>
            <a:off x="3773584" y="2654719"/>
            <a:ext cx="1016409" cy="1592817"/>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循环</a:t>
            </a:r>
            <a:r>
              <a:rPr kumimoji="1" lang="en-US" altLang="zh-CN" sz="1400" dirty="0"/>
              <a:t>(S,A,R,S’,T)</a:t>
            </a:r>
            <a:r>
              <a:rPr kumimoji="1" lang="zh-CN" altLang="en-US" sz="1400" dirty="0"/>
              <a:t>中的每一个</a:t>
            </a:r>
            <a:r>
              <a:rPr kumimoji="1" lang="en-US" altLang="zh-CN" sz="1400" dirty="0" err="1"/>
              <a:t>s,a,r,s’,t</a:t>
            </a:r>
            <a:endParaRPr kumimoji="1" lang="zh-CN" altLang="en-US" sz="1400" dirty="0"/>
          </a:p>
        </p:txBody>
      </p:sp>
      <p:sp>
        <p:nvSpPr>
          <p:cNvPr id="6" name="圆角矩形 5">
            <a:extLst>
              <a:ext uri="{FF2B5EF4-FFF2-40B4-BE49-F238E27FC236}">
                <a16:creationId xmlns:a16="http://schemas.microsoft.com/office/drawing/2014/main" id="{C0433615-F580-A6F5-2E8E-B11D67D8B429}"/>
              </a:ext>
            </a:extLst>
          </p:cNvPr>
          <p:cNvSpPr/>
          <p:nvPr/>
        </p:nvSpPr>
        <p:spPr>
          <a:xfrm>
            <a:off x="5422330" y="2308138"/>
            <a:ext cx="1114649" cy="1231488"/>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Target=r</a:t>
            </a:r>
            <a:endParaRPr kumimoji="1" lang="zh-CN" altLang="en-US" sz="1400" dirty="0"/>
          </a:p>
        </p:txBody>
      </p:sp>
      <p:sp>
        <p:nvSpPr>
          <p:cNvPr id="9" name="圆角矩形 8">
            <a:extLst>
              <a:ext uri="{FF2B5EF4-FFF2-40B4-BE49-F238E27FC236}">
                <a16:creationId xmlns:a16="http://schemas.microsoft.com/office/drawing/2014/main" id="{3D233C99-1FB6-FAAA-5E5D-3F28ED7D91DE}"/>
              </a:ext>
            </a:extLst>
          </p:cNvPr>
          <p:cNvSpPr/>
          <p:nvPr/>
        </p:nvSpPr>
        <p:spPr>
          <a:xfrm>
            <a:off x="8712912" y="2757961"/>
            <a:ext cx="1343948" cy="140109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计算误差</a:t>
            </a:r>
            <a:r>
              <a:rPr kumimoji="1" lang="en-US" altLang="zh-CN" sz="1400" dirty="0"/>
              <a:t>L=(Q(</a:t>
            </a:r>
            <a:r>
              <a:rPr kumimoji="1" lang="en-US" altLang="zh-CN" sz="1400" dirty="0" err="1"/>
              <a:t>s,a</a:t>
            </a:r>
            <a:r>
              <a:rPr kumimoji="1" lang="en-US" altLang="zh-CN" sz="1400" dirty="0"/>
              <a:t>)-Target)</a:t>
            </a:r>
            <a:r>
              <a:rPr kumimoji="1" lang="en-US" altLang="zh-CN" sz="1400" baseline="30000" dirty="0"/>
              <a:t>2</a:t>
            </a:r>
            <a:endParaRPr kumimoji="1" lang="zh-CN" altLang="en-US" sz="1400" baseline="30000" dirty="0"/>
          </a:p>
        </p:txBody>
      </p:sp>
      <p:sp>
        <p:nvSpPr>
          <p:cNvPr id="10" name="圆角矩形 9">
            <a:extLst>
              <a:ext uri="{FF2B5EF4-FFF2-40B4-BE49-F238E27FC236}">
                <a16:creationId xmlns:a16="http://schemas.microsoft.com/office/drawing/2014/main" id="{A6D88303-90D1-951E-8D5F-C183CA328ABC}"/>
              </a:ext>
            </a:extLst>
          </p:cNvPr>
          <p:cNvSpPr/>
          <p:nvPr/>
        </p:nvSpPr>
        <p:spPr>
          <a:xfrm>
            <a:off x="1855220" y="2743209"/>
            <a:ext cx="1343948" cy="1415844"/>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从</a:t>
            </a:r>
            <a:r>
              <a:rPr kumimoji="1" lang="en-US" altLang="zh-CN" sz="1400" dirty="0"/>
              <a:t>D</a:t>
            </a:r>
            <a:r>
              <a:rPr kumimoji="1" lang="zh-CN" altLang="en-US" sz="1400" dirty="0"/>
              <a:t>中随机抽取出一个</a:t>
            </a:r>
            <a:r>
              <a:rPr kumimoji="1" lang="en-US" altLang="zh-CN" sz="1400" dirty="0"/>
              <a:t>mini-batch: (S,A,R,S’,T)</a:t>
            </a:r>
            <a:endParaRPr kumimoji="1" lang="zh-CN" altLang="en-US" sz="1400" dirty="0"/>
          </a:p>
        </p:txBody>
      </p:sp>
      <p:cxnSp>
        <p:nvCxnSpPr>
          <p:cNvPr id="11" name="直线箭头连接符 10">
            <a:extLst>
              <a:ext uri="{FF2B5EF4-FFF2-40B4-BE49-F238E27FC236}">
                <a16:creationId xmlns:a16="http://schemas.microsoft.com/office/drawing/2014/main" id="{A90DA626-27C1-B83E-E0B9-A99CB06A3B97}"/>
              </a:ext>
            </a:extLst>
          </p:cNvPr>
          <p:cNvCxnSpPr>
            <a:stCxn id="10" idx="3"/>
            <a:endCxn id="5" idx="1"/>
          </p:cNvCxnSpPr>
          <p:nvPr/>
        </p:nvCxnSpPr>
        <p:spPr>
          <a:xfrm flipV="1">
            <a:off x="3199168" y="3451128"/>
            <a:ext cx="574416"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A009099B-2D99-CD92-7276-61314DD7544C}"/>
              </a:ext>
            </a:extLst>
          </p:cNvPr>
          <p:cNvCxnSpPr>
            <a:stCxn id="5" idx="3"/>
          </p:cNvCxnSpPr>
          <p:nvPr/>
        </p:nvCxnSpPr>
        <p:spPr>
          <a:xfrm flipV="1">
            <a:off x="4789993" y="2936924"/>
            <a:ext cx="632337" cy="514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9A5B0D40-50FF-546A-0C80-BC4E0DDB2A1F}"/>
              </a:ext>
            </a:extLst>
          </p:cNvPr>
          <p:cNvCxnSpPr>
            <a:stCxn id="23" idx="2"/>
            <a:endCxn id="10" idx="2"/>
          </p:cNvCxnSpPr>
          <p:nvPr/>
        </p:nvCxnSpPr>
        <p:spPr>
          <a:xfrm rot="5400000">
            <a:off x="6809138" y="-130268"/>
            <a:ext cx="7378" cy="8571265"/>
          </a:xfrm>
          <a:prstGeom prst="bentConnector3">
            <a:avLst>
              <a:gd name="adj1" fmla="val 2065061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104F7C9C-E358-2060-4730-689F89000A06}"/>
              </a:ext>
            </a:extLst>
          </p:cNvPr>
          <p:cNvCxnSpPr>
            <a:stCxn id="4" idx="3"/>
            <a:endCxn id="10" idx="1"/>
          </p:cNvCxnSpPr>
          <p:nvPr/>
        </p:nvCxnSpPr>
        <p:spPr>
          <a:xfrm>
            <a:off x="1260982" y="3451131"/>
            <a:ext cx="5942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B96D5C4-80E5-183A-D33F-C7875525722A}"/>
              </a:ext>
            </a:extLst>
          </p:cNvPr>
          <p:cNvCxnSpPr/>
          <p:nvPr/>
        </p:nvCxnSpPr>
        <p:spPr>
          <a:xfrm>
            <a:off x="4789992" y="3482631"/>
            <a:ext cx="632338" cy="646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CED372C-C6C6-CC48-8904-015D0AAAD13E}"/>
              </a:ext>
            </a:extLst>
          </p:cNvPr>
          <p:cNvSpPr txBox="1"/>
          <p:nvPr/>
        </p:nvSpPr>
        <p:spPr>
          <a:xfrm>
            <a:off x="4897995" y="2776392"/>
            <a:ext cx="230670" cy="307777"/>
          </a:xfrm>
          <a:prstGeom prst="rect">
            <a:avLst/>
          </a:prstGeom>
          <a:noFill/>
        </p:spPr>
        <p:txBody>
          <a:bodyPr wrap="square" rtlCol="0">
            <a:spAutoFit/>
          </a:bodyPr>
          <a:lstStyle/>
          <a:p>
            <a:r>
              <a:rPr kumimoji="1" lang="en-US" altLang="zh-CN" sz="1400" dirty="0"/>
              <a:t>T</a:t>
            </a:r>
            <a:endParaRPr kumimoji="1" lang="zh-CN" altLang="en-US" sz="1400" dirty="0"/>
          </a:p>
        </p:txBody>
      </p:sp>
      <p:sp>
        <p:nvSpPr>
          <p:cNvPr id="17" name="文本框 16">
            <a:extLst>
              <a:ext uri="{FF2B5EF4-FFF2-40B4-BE49-F238E27FC236}">
                <a16:creationId xmlns:a16="http://schemas.microsoft.com/office/drawing/2014/main" id="{7D532AEF-3919-5020-A92F-767A838FFF16}"/>
              </a:ext>
            </a:extLst>
          </p:cNvPr>
          <p:cNvSpPr txBox="1"/>
          <p:nvPr/>
        </p:nvSpPr>
        <p:spPr>
          <a:xfrm>
            <a:off x="4692560" y="4094373"/>
            <a:ext cx="729770" cy="307777"/>
          </a:xfrm>
          <a:prstGeom prst="rect">
            <a:avLst/>
          </a:prstGeom>
          <a:noFill/>
        </p:spPr>
        <p:txBody>
          <a:bodyPr wrap="square" rtlCol="0">
            <a:spAutoFit/>
          </a:bodyPr>
          <a:lstStyle/>
          <a:p>
            <a:r>
              <a:rPr kumimoji="1" lang="en-US" altLang="zh-CN" sz="1400" dirty="0"/>
              <a:t>Not T</a:t>
            </a:r>
            <a:endParaRPr kumimoji="1" lang="zh-CN" altLang="en-US" sz="1400" dirty="0"/>
          </a:p>
        </p:txBody>
      </p:sp>
      <p:sp>
        <p:nvSpPr>
          <p:cNvPr id="18" name="圆角矩形 17">
            <a:extLst>
              <a:ext uri="{FF2B5EF4-FFF2-40B4-BE49-F238E27FC236}">
                <a16:creationId xmlns:a16="http://schemas.microsoft.com/office/drawing/2014/main" id="{2C5179CA-3658-EC2E-EF21-B5CA6E496CE1}"/>
              </a:ext>
            </a:extLst>
          </p:cNvPr>
          <p:cNvSpPr/>
          <p:nvPr/>
        </p:nvSpPr>
        <p:spPr>
          <a:xfrm>
            <a:off x="5409035" y="3687428"/>
            <a:ext cx="1321536" cy="1231488"/>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将</a:t>
            </a:r>
            <a:r>
              <a:rPr kumimoji="1" lang="en-US" altLang="zh-CN" sz="1400" dirty="0"/>
              <a:t>s’</a:t>
            </a:r>
            <a:r>
              <a:rPr kumimoji="1" lang="zh-CN" altLang="en-US" sz="1400" dirty="0"/>
              <a:t>送入神经网络得出</a:t>
            </a:r>
            <a:r>
              <a:rPr kumimoji="1" lang="en-US" altLang="zh-CN" sz="1400" dirty="0" err="1"/>
              <a:t>maxQ</a:t>
            </a:r>
            <a:r>
              <a:rPr kumimoji="1" lang="en-US" altLang="zh-CN" sz="1400" dirty="0"/>
              <a:t>(</a:t>
            </a:r>
            <a:r>
              <a:rPr kumimoji="1" lang="en-US" altLang="zh-CN" sz="1400" dirty="0" err="1"/>
              <a:t>s’,a</a:t>
            </a:r>
            <a:r>
              <a:rPr kumimoji="1" lang="en-US" altLang="zh-CN" sz="1400" dirty="0"/>
              <a:t>’)</a:t>
            </a:r>
            <a:endParaRPr kumimoji="1" lang="zh-CN" altLang="en-US" sz="1400" dirty="0"/>
          </a:p>
        </p:txBody>
      </p:sp>
      <p:cxnSp>
        <p:nvCxnSpPr>
          <p:cNvPr id="19" name="直线箭头连接符 18">
            <a:extLst>
              <a:ext uri="{FF2B5EF4-FFF2-40B4-BE49-F238E27FC236}">
                <a16:creationId xmlns:a16="http://schemas.microsoft.com/office/drawing/2014/main" id="{4722D564-3EAF-2DFE-76B7-0C6A70BB7A65}"/>
              </a:ext>
            </a:extLst>
          </p:cNvPr>
          <p:cNvCxnSpPr>
            <a:stCxn id="18" idx="3"/>
            <a:endCxn id="20" idx="1"/>
          </p:cNvCxnSpPr>
          <p:nvPr/>
        </p:nvCxnSpPr>
        <p:spPr>
          <a:xfrm flipV="1">
            <a:off x="6730571" y="4298614"/>
            <a:ext cx="478382" cy="4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a:extLst>
              <a:ext uri="{FF2B5EF4-FFF2-40B4-BE49-F238E27FC236}">
                <a16:creationId xmlns:a16="http://schemas.microsoft.com/office/drawing/2014/main" id="{09A937CB-4144-02E6-9877-C4C90E8B469C}"/>
              </a:ext>
            </a:extLst>
          </p:cNvPr>
          <p:cNvSpPr/>
          <p:nvPr/>
        </p:nvSpPr>
        <p:spPr>
          <a:xfrm>
            <a:off x="7208953" y="3707808"/>
            <a:ext cx="1308241" cy="1181612"/>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Target=r</a:t>
            </a:r>
            <a:r>
              <a:rPr kumimoji="1" lang="zh-CN" altLang="en-US" sz="1400" dirty="0"/>
              <a:t> </a:t>
            </a:r>
            <a:r>
              <a:rPr kumimoji="1" lang="en-US" altLang="zh-CN" sz="1400" dirty="0"/>
              <a:t>+</a:t>
            </a:r>
            <a:r>
              <a:rPr kumimoji="1" lang="en-US" altLang="zh-CN" sz="1400" dirty="0" err="1"/>
              <a:t>ϒ</a:t>
            </a:r>
            <a:r>
              <a:rPr kumimoji="1" lang="zh-CN" altLang="en-US" sz="1400" dirty="0"/>
              <a:t> </a:t>
            </a:r>
            <a:r>
              <a:rPr kumimoji="1" lang="en-US" altLang="zh-CN" sz="1400" dirty="0" err="1"/>
              <a:t>maxQ</a:t>
            </a:r>
            <a:r>
              <a:rPr kumimoji="1" lang="en-US" altLang="zh-CN" sz="1400" dirty="0"/>
              <a:t>(</a:t>
            </a:r>
            <a:r>
              <a:rPr kumimoji="1" lang="en-US" altLang="zh-CN" sz="1400" dirty="0" err="1"/>
              <a:t>s’,a</a:t>
            </a:r>
            <a:r>
              <a:rPr kumimoji="1" lang="en-US" altLang="zh-CN" sz="1400" dirty="0"/>
              <a:t>’)</a:t>
            </a:r>
            <a:endParaRPr kumimoji="1" lang="zh-CN" altLang="en-US" sz="1400" dirty="0"/>
          </a:p>
        </p:txBody>
      </p:sp>
      <p:cxnSp>
        <p:nvCxnSpPr>
          <p:cNvPr id="21" name="肘形连接符 20">
            <a:extLst>
              <a:ext uri="{FF2B5EF4-FFF2-40B4-BE49-F238E27FC236}">
                <a16:creationId xmlns:a16="http://schemas.microsoft.com/office/drawing/2014/main" id="{1C84EF9D-D450-6A8C-1B15-C78981CDD545}"/>
              </a:ext>
            </a:extLst>
          </p:cNvPr>
          <p:cNvCxnSpPr>
            <a:stCxn id="6" idx="3"/>
            <a:endCxn id="9" idx="1"/>
          </p:cNvCxnSpPr>
          <p:nvPr/>
        </p:nvCxnSpPr>
        <p:spPr>
          <a:xfrm>
            <a:off x="6536979" y="2923882"/>
            <a:ext cx="2175933" cy="53462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6DFB33DC-1216-BEF7-36E6-70D1922D444C}"/>
              </a:ext>
            </a:extLst>
          </p:cNvPr>
          <p:cNvCxnSpPr>
            <a:stCxn id="20" idx="3"/>
            <a:endCxn id="9" idx="1"/>
          </p:cNvCxnSpPr>
          <p:nvPr/>
        </p:nvCxnSpPr>
        <p:spPr>
          <a:xfrm flipV="1">
            <a:off x="8517194" y="3458509"/>
            <a:ext cx="195718" cy="84010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38635A10-CBF8-D7F9-A644-8EEF182FC5ED}"/>
              </a:ext>
            </a:extLst>
          </p:cNvPr>
          <p:cNvSpPr/>
          <p:nvPr/>
        </p:nvSpPr>
        <p:spPr>
          <a:xfrm>
            <a:off x="10389142" y="2750579"/>
            <a:ext cx="1418634" cy="1401096"/>
          </a:xfrm>
          <a:prstGeom prst="round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t>L.backward</a:t>
            </a:r>
            <a:r>
              <a:rPr kumimoji="1" lang="en-US" altLang="zh-CN" sz="1400" dirty="0"/>
              <a:t>()</a:t>
            </a:r>
            <a:endParaRPr kumimoji="1" lang="en-US" altLang="zh-CN" sz="1400" baseline="30000" dirty="0"/>
          </a:p>
          <a:p>
            <a:pPr algn="ctr"/>
            <a:r>
              <a:rPr kumimoji="1" lang="en-US" altLang="zh-CN" sz="1400" dirty="0" err="1"/>
              <a:t>Optimizer.step</a:t>
            </a:r>
            <a:r>
              <a:rPr kumimoji="1" lang="en-US" altLang="zh-CN" sz="1400" dirty="0"/>
              <a:t>()</a:t>
            </a:r>
          </a:p>
        </p:txBody>
      </p:sp>
      <p:cxnSp>
        <p:nvCxnSpPr>
          <p:cNvPr id="24" name="直线箭头连接符 23">
            <a:extLst>
              <a:ext uri="{FF2B5EF4-FFF2-40B4-BE49-F238E27FC236}">
                <a16:creationId xmlns:a16="http://schemas.microsoft.com/office/drawing/2014/main" id="{AEA1A072-309B-CAD9-60D5-17EBFEE2F5D6}"/>
              </a:ext>
            </a:extLst>
          </p:cNvPr>
          <p:cNvCxnSpPr>
            <a:stCxn id="9" idx="3"/>
            <a:endCxn id="23" idx="1"/>
          </p:cNvCxnSpPr>
          <p:nvPr/>
        </p:nvCxnSpPr>
        <p:spPr>
          <a:xfrm flipV="1">
            <a:off x="10056860" y="3451127"/>
            <a:ext cx="332282" cy="7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985DC522-AD5B-98A1-C0AD-4DF49E55F2E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26" name="Picture 5" descr="Z:\e\建院\logo\uplogo copy.png">
            <a:extLst>
              <a:ext uri="{FF2B5EF4-FFF2-40B4-BE49-F238E27FC236}">
                <a16:creationId xmlns:a16="http://schemas.microsoft.com/office/drawing/2014/main" id="{FF296381-6028-99B6-5177-7505E7F4296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173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内容占位符 3">
            <a:extLst>
              <a:ext uri="{FF2B5EF4-FFF2-40B4-BE49-F238E27FC236}">
                <a16:creationId xmlns:a16="http://schemas.microsoft.com/office/drawing/2014/main" id="{FAACB530-CC46-9DFF-8BDA-6F4AB223C051}"/>
              </a:ext>
            </a:extLst>
          </p:cNvPr>
          <p:cNvPicPr>
            <a:picLocks noGrp="1"/>
          </p:cNvPicPr>
          <p:nvPr>
            <p:ph idx="1"/>
          </p:nvPr>
        </p:nvPicPr>
        <p:blipFill>
          <a:blip r:embed="rId3"/>
          <a:stretch>
            <a:fillRect/>
          </a:stretch>
        </p:blipFill>
        <p:spPr>
          <a:xfrm>
            <a:off x="3456543" y="436469"/>
            <a:ext cx="7298017" cy="5061872"/>
          </a:xfrm>
          <a:prstGeom prst="rect">
            <a:avLst/>
          </a:prstGeom>
          <a:ln>
            <a:noFill/>
          </a:ln>
        </p:spPr>
      </p:pic>
      <p:sp>
        <p:nvSpPr>
          <p:cNvPr id="3" name="文本框 2">
            <a:extLst>
              <a:ext uri="{FF2B5EF4-FFF2-40B4-BE49-F238E27FC236}">
                <a16:creationId xmlns:a16="http://schemas.microsoft.com/office/drawing/2014/main" id="{E84389C3-FC45-AB1F-4567-D59D96CEEEEC}"/>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4"/>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4C4D910-CDA0-80FF-DA50-4CDB9BA5D3A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4D00ECE-8140-6C5A-320C-24B3D6794A0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571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Some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Cases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49AF619-3DB6-5B25-7FE8-797B85365D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238" y="2217081"/>
            <a:ext cx="3615558" cy="2711669"/>
          </a:xfrm>
          <a:prstGeom prst="rect">
            <a:avLst/>
          </a:prstGeom>
        </p:spPr>
      </p:pic>
      <p:pic>
        <p:nvPicPr>
          <p:cNvPr id="26" name="图片 25">
            <a:extLst>
              <a:ext uri="{FF2B5EF4-FFF2-40B4-BE49-F238E27FC236}">
                <a16:creationId xmlns:a16="http://schemas.microsoft.com/office/drawing/2014/main" id="{64F187F9-75B3-8AA3-CA14-EDA339D427CB}"/>
              </a:ext>
            </a:extLst>
          </p:cNvPr>
          <p:cNvPicPr>
            <a:picLocks noChangeAspect="1"/>
          </p:cNvPicPr>
          <p:nvPr/>
        </p:nvPicPr>
        <p:blipFill>
          <a:blip r:embed="rId4"/>
          <a:stretch>
            <a:fillRect/>
          </a:stretch>
        </p:blipFill>
        <p:spPr>
          <a:xfrm>
            <a:off x="4524734" y="2217081"/>
            <a:ext cx="2495826" cy="2747506"/>
          </a:xfrm>
          <a:prstGeom prst="rect">
            <a:avLst/>
          </a:prstGeom>
        </p:spPr>
      </p:pic>
      <p:pic>
        <p:nvPicPr>
          <p:cNvPr id="27" name="图片 26">
            <a:extLst>
              <a:ext uri="{FF2B5EF4-FFF2-40B4-BE49-F238E27FC236}">
                <a16:creationId xmlns:a16="http://schemas.microsoft.com/office/drawing/2014/main" id="{A5EF5D6C-7D62-A7B5-6327-78C3B61A1F28}"/>
              </a:ext>
            </a:extLst>
          </p:cNvPr>
          <p:cNvPicPr>
            <a:picLocks noChangeAspect="1"/>
          </p:cNvPicPr>
          <p:nvPr/>
        </p:nvPicPr>
        <p:blipFill>
          <a:blip r:embed="rId5"/>
          <a:stretch>
            <a:fillRect/>
          </a:stretch>
        </p:blipFill>
        <p:spPr>
          <a:xfrm>
            <a:off x="7488621" y="2352840"/>
            <a:ext cx="4292600" cy="2575910"/>
          </a:xfrm>
          <a:prstGeom prst="rect">
            <a:avLst/>
          </a:prstGeom>
        </p:spPr>
      </p:pic>
      <p:sp>
        <p:nvSpPr>
          <p:cNvPr id="3" name="文本框 2">
            <a:extLst>
              <a:ext uri="{FF2B5EF4-FFF2-40B4-BE49-F238E27FC236}">
                <a16:creationId xmlns:a16="http://schemas.microsoft.com/office/drawing/2014/main" id="{D61A70AA-2B1A-316A-64AD-2AE35F19FDF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25E2900F-545E-EF9A-2D23-E9B5A743DF3E}"/>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74B00FC-1588-F5A0-465C-CB32A03D71E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274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84389C3-FC45-AB1F-4567-D59D96CEEEEC}"/>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6" name="内容占位符 5">
            <a:extLst>
              <a:ext uri="{FF2B5EF4-FFF2-40B4-BE49-F238E27FC236}">
                <a16:creationId xmlns:a16="http://schemas.microsoft.com/office/drawing/2014/main" id="{4DFBD655-8D96-6FE4-3756-14499D21E733}"/>
              </a:ext>
            </a:extLst>
          </p:cNvPr>
          <p:cNvPicPr>
            <a:picLocks/>
          </p:cNvPicPr>
          <p:nvPr/>
        </p:nvPicPr>
        <p:blipFill>
          <a:blip r:embed="rId4"/>
          <a:stretch>
            <a:fillRect/>
          </a:stretch>
        </p:blipFill>
        <p:spPr>
          <a:xfrm>
            <a:off x="2795954" y="1253331"/>
            <a:ext cx="7942754" cy="4351338"/>
          </a:xfrm>
          <a:prstGeom prst="rect">
            <a:avLst/>
          </a:prstGeom>
          <a:ln>
            <a:noFill/>
          </a:ln>
        </p:spPr>
      </p:pic>
      <p:pic>
        <p:nvPicPr>
          <p:cNvPr id="4" name="图片 3">
            <a:extLst>
              <a:ext uri="{FF2B5EF4-FFF2-40B4-BE49-F238E27FC236}">
                <a16:creationId xmlns:a16="http://schemas.microsoft.com/office/drawing/2014/main" id="{C258DC86-112F-BF5C-8BD4-8561A6472EF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9875B729-65A3-1EE3-4DE1-F5628A27A2D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297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Emergent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Abilities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84389C3-FC45-AB1F-4567-D59D96CEEEEC}"/>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2" name="内容占位符 3">
            <a:extLst>
              <a:ext uri="{FF2B5EF4-FFF2-40B4-BE49-F238E27FC236}">
                <a16:creationId xmlns:a16="http://schemas.microsoft.com/office/drawing/2014/main" id="{8E8D051B-95FF-1A52-3301-634CB63F11D4}"/>
              </a:ext>
            </a:extLst>
          </p:cNvPr>
          <p:cNvPicPr>
            <a:picLocks noGrp="1"/>
          </p:cNvPicPr>
          <p:nvPr>
            <p:ph idx="1"/>
          </p:nvPr>
        </p:nvPicPr>
        <p:blipFill>
          <a:blip r:embed="rId4" cstate="email">
            <a:extLst>
              <a:ext uri="{28A0092B-C50C-407E-A947-70E740481C1C}">
                <a14:useLocalDpi xmlns:a14="http://schemas.microsoft.com/office/drawing/2010/main"/>
              </a:ext>
            </a:extLst>
          </a:blip>
          <a:stretch>
            <a:fillRect/>
          </a:stretch>
        </p:blipFill>
        <p:spPr>
          <a:xfrm>
            <a:off x="2509367" y="1253331"/>
            <a:ext cx="7665865" cy="4351338"/>
          </a:xfrm>
          <a:prstGeom prst="rect">
            <a:avLst/>
          </a:prstGeom>
          <a:ln>
            <a:noFill/>
          </a:ln>
        </p:spPr>
      </p:pic>
      <p:pic>
        <p:nvPicPr>
          <p:cNvPr id="5" name="图片 4">
            <a:extLst>
              <a:ext uri="{FF2B5EF4-FFF2-40B4-BE49-F238E27FC236}">
                <a16:creationId xmlns:a16="http://schemas.microsoft.com/office/drawing/2014/main" id="{B4E22350-37DF-3E81-79BD-C4127A9DEE72}"/>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A3C3DCA-326E-92BB-D002-14EC788A57C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494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Visualization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E84389C3-FC45-AB1F-4567-D59D96CEEEEC}"/>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3"/>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6" name="图片 2">
            <a:extLst>
              <a:ext uri="{FF2B5EF4-FFF2-40B4-BE49-F238E27FC236}">
                <a16:creationId xmlns:a16="http://schemas.microsoft.com/office/drawing/2014/main" id="{8ACD0DCD-F486-E30A-B309-8916F0361EE8}"/>
              </a:ext>
            </a:extLst>
          </p:cNvPr>
          <p:cNvPicPr>
            <a:picLocks noGrp="1"/>
          </p:cNvPicPr>
          <p:nvPr>
            <p:ph idx="1"/>
          </p:nvPr>
        </p:nvPicPr>
        <p:blipFill>
          <a:blip r:embed="rId4" cstate="email">
            <a:extLst>
              <a:ext uri="{28A0092B-C50C-407E-A947-70E740481C1C}">
                <a14:useLocalDpi xmlns:a14="http://schemas.microsoft.com/office/drawing/2010/main"/>
              </a:ext>
            </a:extLst>
          </a:blip>
          <a:stretch>
            <a:fillRect/>
          </a:stretch>
        </p:blipFill>
        <p:spPr>
          <a:xfrm>
            <a:off x="5515183" y="551151"/>
            <a:ext cx="6395165" cy="5327085"/>
          </a:xfrm>
          <a:prstGeom prst="rect">
            <a:avLst/>
          </a:prstGeom>
          <a:ln>
            <a:noFill/>
          </a:ln>
        </p:spPr>
      </p:pic>
      <p:sp>
        <p:nvSpPr>
          <p:cNvPr id="9" name="文本框 8">
            <a:extLst>
              <a:ext uri="{FF2B5EF4-FFF2-40B4-BE49-F238E27FC236}">
                <a16:creationId xmlns:a16="http://schemas.microsoft.com/office/drawing/2014/main" id="{725FFD26-3620-60EC-ACBA-E5ADF2B83843}"/>
              </a:ext>
            </a:extLst>
          </p:cNvPr>
          <p:cNvSpPr txBox="1"/>
          <p:nvPr/>
        </p:nvSpPr>
        <p:spPr>
          <a:xfrm>
            <a:off x="3053321" y="5137041"/>
            <a:ext cx="1881352" cy="646331"/>
          </a:xfrm>
          <a:prstGeom prst="rect">
            <a:avLst/>
          </a:prstGeom>
          <a:noFill/>
        </p:spPr>
        <p:txBody>
          <a:bodyPr wrap="square" rtlCol="0">
            <a:spAutoFit/>
          </a:bodyPr>
          <a:lstStyle/>
          <a:p>
            <a:pPr marL="285750" indent="-285750">
              <a:buFont typeface="Arial" charset="0"/>
              <a:buChar char="•"/>
            </a:pPr>
            <a:r>
              <a:rPr kumimoji="1" lang="zh-CN" altLang="en-US" dirty="0"/>
              <a:t>蓝色：人类</a:t>
            </a:r>
          </a:p>
          <a:p>
            <a:pPr marL="285750" indent="-285750">
              <a:buFont typeface="Arial" charset="0"/>
              <a:buChar char="•"/>
            </a:pPr>
            <a:r>
              <a:rPr kumimoji="1" lang="zh-CN" altLang="en-US" dirty="0"/>
              <a:t>橙色：机器</a:t>
            </a:r>
          </a:p>
        </p:txBody>
      </p:sp>
      <p:pic>
        <p:nvPicPr>
          <p:cNvPr id="4" name="图片 3">
            <a:extLst>
              <a:ext uri="{FF2B5EF4-FFF2-40B4-BE49-F238E27FC236}">
                <a16:creationId xmlns:a16="http://schemas.microsoft.com/office/drawing/2014/main" id="{930CFEC4-CE79-C7D4-0CEF-DC150B94D95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EB31B24B-C127-60AA-5761-33EC4F16CAA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380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DQN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99EAE5D-F745-BD28-FA81-E5EBFF097F0F}"/>
              </a:ext>
            </a:extLst>
          </p:cNvPr>
          <p:cNvSpPr/>
          <p:nvPr/>
        </p:nvSpPr>
        <p:spPr>
          <a:xfrm>
            <a:off x="724828" y="1974689"/>
            <a:ext cx="11092923" cy="923330"/>
          </a:xfrm>
          <a:prstGeom prst="rect">
            <a:avLst/>
          </a:prstGeom>
        </p:spPr>
        <p:txBody>
          <a:bodyPr wrap="square">
            <a:spAutoFit/>
          </a:bodyPr>
          <a:lstStyle/>
          <a:p>
            <a:pPr marL="285750" indent="-285750">
              <a:buFont typeface="Arial" charset="0"/>
              <a:buChar char="•"/>
            </a:pPr>
            <a:r>
              <a:rPr lang="en-US" altLang="zh-CN" b="1" dirty="0">
                <a:solidFill>
                  <a:srgbClr val="222222"/>
                </a:solidFill>
                <a:latin typeface="Arial" charset="0"/>
              </a:rPr>
              <a:t>Artificial general intelligence</a:t>
            </a:r>
            <a:r>
              <a:rPr lang="en-US" altLang="zh-CN" dirty="0">
                <a:solidFill>
                  <a:srgbClr val="222222"/>
                </a:solidFill>
                <a:latin typeface="Arial" charset="0"/>
              </a:rPr>
              <a:t> (</a:t>
            </a:r>
            <a:r>
              <a:rPr lang="en-US" altLang="zh-CN" b="1" dirty="0">
                <a:solidFill>
                  <a:srgbClr val="222222"/>
                </a:solidFill>
                <a:latin typeface="Arial" charset="0"/>
              </a:rPr>
              <a:t>AGI</a:t>
            </a:r>
            <a:r>
              <a:rPr lang="en-US" altLang="zh-CN" dirty="0">
                <a:solidFill>
                  <a:srgbClr val="222222"/>
                </a:solidFill>
                <a:latin typeface="Arial" charset="0"/>
              </a:rPr>
              <a:t>) is the intelligence of a machine that could successfully </a:t>
            </a:r>
            <a:r>
              <a:rPr lang="en-US" altLang="zh-CN" dirty="0">
                <a:solidFill>
                  <a:srgbClr val="FF0000"/>
                </a:solidFill>
                <a:latin typeface="Arial" charset="0"/>
              </a:rPr>
              <a:t>perform any intellectual task that a </a:t>
            </a:r>
            <a:r>
              <a:rPr lang="en-US" altLang="zh-CN" dirty="0">
                <a:solidFill>
                  <a:srgbClr val="FF0000"/>
                </a:solidFill>
                <a:latin typeface="Arial" charset="0"/>
                <a:hlinkClick r:id="rId3" tooltip="Human">
                  <a:extLst>
                    <a:ext uri="{A12FA001-AC4F-418D-AE19-62706E023703}">
                      <ahyp:hlinkClr xmlns:ahyp="http://schemas.microsoft.com/office/drawing/2018/hyperlinkcolor" val="tx"/>
                    </a:ext>
                  </a:extLst>
                </a:hlinkClick>
              </a:rPr>
              <a:t>human</a:t>
            </a:r>
            <a:r>
              <a:rPr lang="en-US" altLang="zh-CN" dirty="0">
                <a:solidFill>
                  <a:srgbClr val="FF0000"/>
                </a:solidFill>
                <a:latin typeface="Arial" charset="0"/>
              </a:rPr>
              <a:t> being can</a:t>
            </a:r>
            <a:r>
              <a:rPr lang="en-US" altLang="zh-CN" dirty="0">
                <a:solidFill>
                  <a:srgbClr val="222222"/>
                </a:solidFill>
                <a:latin typeface="Arial" charset="0"/>
              </a:rPr>
              <a:t>. </a:t>
            </a:r>
            <a:endParaRPr lang="zh-CN" altLang="en-US" dirty="0">
              <a:solidFill>
                <a:srgbClr val="222222"/>
              </a:solidFill>
              <a:latin typeface="Arial" charset="0"/>
            </a:endParaRPr>
          </a:p>
          <a:p>
            <a:pPr marL="285750" indent="-285750">
              <a:buFont typeface="Arial" charset="0"/>
              <a:buChar char="•"/>
            </a:pPr>
            <a:r>
              <a:rPr lang="en-US" altLang="zh-CN" dirty="0"/>
              <a:t>DQN</a:t>
            </a:r>
            <a:r>
              <a:rPr lang="zh-CN" altLang="en-US" dirty="0"/>
              <a:t>可以看作游戏世界中的</a:t>
            </a:r>
            <a:r>
              <a:rPr lang="en-US" altLang="zh-CN" dirty="0"/>
              <a:t>AGI</a:t>
            </a:r>
            <a:endParaRPr lang="zh-CN" altLang="en-US" dirty="0"/>
          </a:p>
        </p:txBody>
      </p:sp>
      <p:sp>
        <p:nvSpPr>
          <p:cNvPr id="2" name="文本框 1">
            <a:extLst>
              <a:ext uri="{FF2B5EF4-FFF2-40B4-BE49-F238E27FC236}">
                <a16:creationId xmlns:a16="http://schemas.microsoft.com/office/drawing/2014/main" id="{12C73D8E-86F0-1DCE-64AD-8899650766BE}"/>
              </a:ext>
            </a:extLst>
          </p:cNvPr>
          <p:cNvSpPr txBox="1"/>
          <p:nvPr/>
        </p:nvSpPr>
        <p:spPr>
          <a:xfrm>
            <a:off x="635619" y="6246468"/>
            <a:ext cx="7180875" cy="738664"/>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Human-level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control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through</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deep</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reinforcement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learning</a:t>
            </a:r>
            <a:r>
              <a:rPr lang="zh-C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hlinkClick r:id="rId4"/>
              </a:rPr>
              <a:t>https://www.nature.com/articles/nature14236</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12D1CAC-FBC7-DCDE-0100-A85FFFBCB7B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A7E97A47-8E72-DCE9-9988-9C15608BDF1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1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Basic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Notions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AlphaGo</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Deep</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Q-Learning</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Causal</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Reinforcement</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Learning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World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Models</a:t>
            </a:r>
          </a:p>
        </p:txBody>
      </p:sp>
      <p:sp>
        <p:nvSpPr>
          <p:cNvPr id="5" name="文本框 4">
            <a:extLst>
              <a:ext uri="{FF2B5EF4-FFF2-40B4-BE49-F238E27FC236}">
                <a16:creationId xmlns:a16="http://schemas.microsoft.com/office/drawing/2014/main" id="{542919BA-F912-0A67-BEAF-F16DCBD03146}"/>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78A78ACE-C1C3-090A-785A-94DE03D1E1CF}"/>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4975D953-289A-359B-C732-6B49CCCF9C1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85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Intervention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A503059-F68F-A268-7D66-26FB1E4899C2}"/>
              </a:ext>
            </a:extLst>
          </p:cNvPr>
          <p:cNvPicPr>
            <a:picLocks noChangeAspect="1"/>
          </p:cNvPicPr>
          <p:nvPr/>
        </p:nvPicPr>
        <p:blipFill>
          <a:blip r:embed="rId3"/>
          <a:stretch>
            <a:fillRect/>
          </a:stretch>
        </p:blipFill>
        <p:spPr>
          <a:xfrm>
            <a:off x="6502399" y="2555316"/>
            <a:ext cx="5375879" cy="2270495"/>
          </a:xfrm>
          <a:prstGeom prst="rect">
            <a:avLst/>
          </a:prstGeom>
        </p:spPr>
      </p:pic>
      <p:sp>
        <p:nvSpPr>
          <p:cNvPr id="37" name="椭圆 36">
            <a:extLst>
              <a:ext uri="{FF2B5EF4-FFF2-40B4-BE49-F238E27FC236}">
                <a16:creationId xmlns:a16="http://schemas.microsoft.com/office/drawing/2014/main" id="{6833238A-E95B-8399-CE67-1CCCD792CF7C}"/>
              </a:ext>
            </a:extLst>
          </p:cNvPr>
          <p:cNvSpPr/>
          <p:nvPr/>
        </p:nvSpPr>
        <p:spPr>
          <a:xfrm>
            <a:off x="1888972"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8" name="椭圆 37">
            <a:extLst>
              <a:ext uri="{FF2B5EF4-FFF2-40B4-BE49-F238E27FC236}">
                <a16:creationId xmlns:a16="http://schemas.microsoft.com/office/drawing/2014/main" id="{28BF6F00-9041-05E2-EF9E-EE0D8D09A0D1}"/>
              </a:ext>
            </a:extLst>
          </p:cNvPr>
          <p:cNvSpPr/>
          <p:nvPr/>
        </p:nvSpPr>
        <p:spPr>
          <a:xfrm>
            <a:off x="3737949"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9" name="椭圆 38">
            <a:extLst>
              <a:ext uri="{FF2B5EF4-FFF2-40B4-BE49-F238E27FC236}">
                <a16:creationId xmlns:a16="http://schemas.microsoft.com/office/drawing/2014/main" id="{0DA589D2-C329-A461-BA1F-4753D02F5803}"/>
              </a:ext>
            </a:extLst>
          </p:cNvPr>
          <p:cNvSpPr/>
          <p:nvPr/>
        </p:nvSpPr>
        <p:spPr>
          <a:xfrm>
            <a:off x="2864332" y="3305841"/>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椭圆 39">
            <a:extLst>
              <a:ext uri="{FF2B5EF4-FFF2-40B4-BE49-F238E27FC236}">
                <a16:creationId xmlns:a16="http://schemas.microsoft.com/office/drawing/2014/main" id="{2A117B63-E5F3-00EE-C0D3-CF99056EF792}"/>
              </a:ext>
            </a:extLst>
          </p:cNvPr>
          <p:cNvSpPr/>
          <p:nvPr/>
        </p:nvSpPr>
        <p:spPr>
          <a:xfrm>
            <a:off x="2864332" y="4650774"/>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椭圆 40">
            <a:extLst>
              <a:ext uri="{FF2B5EF4-FFF2-40B4-BE49-F238E27FC236}">
                <a16:creationId xmlns:a16="http://schemas.microsoft.com/office/drawing/2014/main" id="{D33C676B-951A-60AC-0465-A18B19DB58A3}"/>
              </a:ext>
            </a:extLst>
          </p:cNvPr>
          <p:cNvSpPr/>
          <p:nvPr/>
        </p:nvSpPr>
        <p:spPr>
          <a:xfrm>
            <a:off x="1404848" y="3872769"/>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2" name="直线箭头连接符 41">
            <a:extLst>
              <a:ext uri="{FF2B5EF4-FFF2-40B4-BE49-F238E27FC236}">
                <a16:creationId xmlns:a16="http://schemas.microsoft.com/office/drawing/2014/main" id="{492A0AE3-8B04-C2F6-06CC-060AB49DC88A}"/>
              </a:ext>
            </a:extLst>
          </p:cNvPr>
          <p:cNvCxnSpPr>
            <a:cxnSpLocks/>
            <a:stCxn id="37" idx="6"/>
            <a:endCxn id="38" idx="2"/>
          </p:cNvCxnSpPr>
          <p:nvPr/>
        </p:nvCxnSpPr>
        <p:spPr>
          <a:xfrm>
            <a:off x="2455900" y="2420752"/>
            <a:ext cx="12820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75886D84-3F0A-D88F-7276-88D4E79AF997}"/>
              </a:ext>
            </a:extLst>
          </p:cNvPr>
          <p:cNvCxnSpPr>
            <a:cxnSpLocks/>
            <a:stCxn id="37" idx="5"/>
            <a:endCxn id="39" idx="1"/>
          </p:cNvCxnSpPr>
          <p:nvPr/>
        </p:nvCxnSpPr>
        <p:spPr>
          <a:xfrm>
            <a:off x="2372875" y="2621191"/>
            <a:ext cx="574482" cy="767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9585AC5F-C477-3973-2AA1-D38BFE808D2A}"/>
              </a:ext>
            </a:extLst>
          </p:cNvPr>
          <p:cNvCxnSpPr>
            <a:cxnSpLocks/>
            <a:stCxn id="38" idx="4"/>
            <a:endCxn id="39" idx="7"/>
          </p:cNvCxnSpPr>
          <p:nvPr/>
        </p:nvCxnSpPr>
        <p:spPr>
          <a:xfrm flipH="1">
            <a:off x="3348235" y="2704216"/>
            <a:ext cx="673178" cy="684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2D8C691A-C6DF-CDEA-E189-801794D53FFC}"/>
              </a:ext>
            </a:extLst>
          </p:cNvPr>
          <p:cNvCxnSpPr>
            <a:cxnSpLocks/>
            <a:stCxn id="41" idx="5"/>
            <a:endCxn id="40" idx="2"/>
          </p:cNvCxnSpPr>
          <p:nvPr/>
        </p:nvCxnSpPr>
        <p:spPr>
          <a:xfrm>
            <a:off x="1888751" y="4356672"/>
            <a:ext cx="975581" cy="57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B82E22F-F49E-9887-797D-D022011707A1}"/>
              </a:ext>
            </a:extLst>
          </p:cNvPr>
          <p:cNvCxnSpPr>
            <a:cxnSpLocks/>
            <a:stCxn id="39" idx="4"/>
            <a:endCxn id="40" idx="0"/>
          </p:cNvCxnSpPr>
          <p:nvPr/>
        </p:nvCxnSpPr>
        <p:spPr>
          <a:xfrm>
            <a:off x="3147796" y="3872769"/>
            <a:ext cx="0" cy="778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C09B9F6-6F19-AC18-14A5-5AFD45389EF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81427B32-CFD4-06A3-3C3B-645A90CD21B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FF5147D-E9F4-C31C-E574-8081D6C232E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892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Intervention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A503059-F68F-A268-7D66-26FB1E4899C2}"/>
              </a:ext>
            </a:extLst>
          </p:cNvPr>
          <p:cNvPicPr>
            <a:picLocks noChangeAspect="1"/>
          </p:cNvPicPr>
          <p:nvPr/>
        </p:nvPicPr>
        <p:blipFill>
          <a:blip r:embed="rId3"/>
          <a:stretch>
            <a:fillRect/>
          </a:stretch>
        </p:blipFill>
        <p:spPr>
          <a:xfrm>
            <a:off x="6502399" y="2555316"/>
            <a:ext cx="5375879" cy="2270495"/>
          </a:xfrm>
          <a:prstGeom prst="rect">
            <a:avLst/>
          </a:prstGeom>
        </p:spPr>
      </p:pic>
      <p:sp>
        <p:nvSpPr>
          <p:cNvPr id="37" name="椭圆 36">
            <a:extLst>
              <a:ext uri="{FF2B5EF4-FFF2-40B4-BE49-F238E27FC236}">
                <a16:creationId xmlns:a16="http://schemas.microsoft.com/office/drawing/2014/main" id="{6833238A-E95B-8399-CE67-1CCCD792CF7C}"/>
              </a:ext>
            </a:extLst>
          </p:cNvPr>
          <p:cNvSpPr/>
          <p:nvPr/>
        </p:nvSpPr>
        <p:spPr>
          <a:xfrm>
            <a:off x="1888972"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8" name="椭圆 37">
            <a:extLst>
              <a:ext uri="{FF2B5EF4-FFF2-40B4-BE49-F238E27FC236}">
                <a16:creationId xmlns:a16="http://schemas.microsoft.com/office/drawing/2014/main" id="{28BF6F00-9041-05E2-EF9E-EE0D8D09A0D1}"/>
              </a:ext>
            </a:extLst>
          </p:cNvPr>
          <p:cNvSpPr/>
          <p:nvPr/>
        </p:nvSpPr>
        <p:spPr>
          <a:xfrm>
            <a:off x="3737949"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9" name="椭圆 38">
            <a:extLst>
              <a:ext uri="{FF2B5EF4-FFF2-40B4-BE49-F238E27FC236}">
                <a16:creationId xmlns:a16="http://schemas.microsoft.com/office/drawing/2014/main" id="{0DA589D2-C329-A461-BA1F-4753D02F5803}"/>
              </a:ext>
            </a:extLst>
          </p:cNvPr>
          <p:cNvSpPr/>
          <p:nvPr/>
        </p:nvSpPr>
        <p:spPr>
          <a:xfrm>
            <a:off x="2864332" y="3305841"/>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椭圆 39">
            <a:extLst>
              <a:ext uri="{FF2B5EF4-FFF2-40B4-BE49-F238E27FC236}">
                <a16:creationId xmlns:a16="http://schemas.microsoft.com/office/drawing/2014/main" id="{2A117B63-E5F3-00EE-C0D3-CF99056EF792}"/>
              </a:ext>
            </a:extLst>
          </p:cNvPr>
          <p:cNvSpPr/>
          <p:nvPr/>
        </p:nvSpPr>
        <p:spPr>
          <a:xfrm>
            <a:off x="2864332" y="4650774"/>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椭圆 40">
            <a:extLst>
              <a:ext uri="{FF2B5EF4-FFF2-40B4-BE49-F238E27FC236}">
                <a16:creationId xmlns:a16="http://schemas.microsoft.com/office/drawing/2014/main" id="{D33C676B-951A-60AC-0465-A18B19DB58A3}"/>
              </a:ext>
            </a:extLst>
          </p:cNvPr>
          <p:cNvSpPr/>
          <p:nvPr/>
        </p:nvSpPr>
        <p:spPr>
          <a:xfrm>
            <a:off x="1404848" y="3872769"/>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2" name="直线箭头连接符 41">
            <a:extLst>
              <a:ext uri="{FF2B5EF4-FFF2-40B4-BE49-F238E27FC236}">
                <a16:creationId xmlns:a16="http://schemas.microsoft.com/office/drawing/2014/main" id="{492A0AE3-8B04-C2F6-06CC-060AB49DC88A}"/>
              </a:ext>
            </a:extLst>
          </p:cNvPr>
          <p:cNvCxnSpPr>
            <a:cxnSpLocks/>
            <a:stCxn id="37" idx="6"/>
            <a:endCxn id="38" idx="2"/>
          </p:cNvCxnSpPr>
          <p:nvPr/>
        </p:nvCxnSpPr>
        <p:spPr>
          <a:xfrm>
            <a:off x="2455900" y="2420752"/>
            <a:ext cx="12820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75886D84-3F0A-D88F-7276-88D4E79AF997}"/>
              </a:ext>
            </a:extLst>
          </p:cNvPr>
          <p:cNvCxnSpPr>
            <a:cxnSpLocks/>
            <a:stCxn id="37" idx="5"/>
            <a:endCxn id="39" idx="1"/>
          </p:cNvCxnSpPr>
          <p:nvPr/>
        </p:nvCxnSpPr>
        <p:spPr>
          <a:xfrm>
            <a:off x="2372875" y="2621191"/>
            <a:ext cx="574482" cy="767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9585AC5F-C477-3973-2AA1-D38BFE808D2A}"/>
              </a:ext>
            </a:extLst>
          </p:cNvPr>
          <p:cNvCxnSpPr>
            <a:cxnSpLocks/>
            <a:stCxn id="38" idx="4"/>
            <a:endCxn id="39" idx="7"/>
          </p:cNvCxnSpPr>
          <p:nvPr/>
        </p:nvCxnSpPr>
        <p:spPr>
          <a:xfrm flipH="1">
            <a:off x="3348235" y="2704216"/>
            <a:ext cx="673178" cy="684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2D8C691A-C6DF-CDEA-E189-801794D53FFC}"/>
              </a:ext>
            </a:extLst>
          </p:cNvPr>
          <p:cNvCxnSpPr>
            <a:cxnSpLocks/>
            <a:stCxn id="41" idx="5"/>
            <a:endCxn id="40" idx="2"/>
          </p:cNvCxnSpPr>
          <p:nvPr/>
        </p:nvCxnSpPr>
        <p:spPr>
          <a:xfrm>
            <a:off x="1888751" y="4356672"/>
            <a:ext cx="975581" cy="57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B82E22F-F49E-9887-797D-D022011707A1}"/>
              </a:ext>
            </a:extLst>
          </p:cNvPr>
          <p:cNvCxnSpPr>
            <a:cxnSpLocks/>
            <a:stCxn id="39" idx="4"/>
            <a:endCxn id="40" idx="0"/>
          </p:cNvCxnSpPr>
          <p:nvPr/>
        </p:nvCxnSpPr>
        <p:spPr>
          <a:xfrm>
            <a:off x="3147796" y="3872769"/>
            <a:ext cx="0" cy="778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右箭头 1">
            <a:extLst>
              <a:ext uri="{FF2B5EF4-FFF2-40B4-BE49-F238E27FC236}">
                <a16:creationId xmlns:a16="http://schemas.microsoft.com/office/drawing/2014/main" id="{1937FFD9-85C6-0A27-E919-DD6A1255EECE}"/>
              </a:ext>
            </a:extLst>
          </p:cNvPr>
          <p:cNvSpPr/>
          <p:nvPr/>
        </p:nvSpPr>
        <p:spPr>
          <a:xfrm rot="10800000">
            <a:off x="4723526" y="3180586"/>
            <a:ext cx="1188720" cy="20828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985F56D-CB75-0D0F-9758-93AE90573C7D}"/>
              </a:ext>
            </a:extLst>
          </p:cNvPr>
          <p:cNvSpPr txBox="1"/>
          <p:nvPr/>
        </p:nvSpPr>
        <p:spPr>
          <a:xfrm>
            <a:off x="4033627" y="3657882"/>
            <a:ext cx="2568517" cy="369332"/>
          </a:xfrm>
          <a:prstGeom prst="rect">
            <a:avLst/>
          </a:prstGeom>
          <a:noFill/>
        </p:spPr>
        <p:txBody>
          <a:bodyPr wrap="square" rtlCol="0">
            <a:spAutoFit/>
          </a:bodyPr>
          <a:lstStyle/>
          <a:p>
            <a:r>
              <a:rPr kumimoji="1" lang="en-US" altLang="zh-CN" dirty="0"/>
              <a:t>Interaction,</a:t>
            </a:r>
            <a:r>
              <a:rPr kumimoji="1" lang="zh-CN" altLang="en-US" dirty="0"/>
              <a:t> </a:t>
            </a:r>
            <a:r>
              <a:rPr kumimoji="1" lang="en-US" altLang="zh-CN" dirty="0"/>
              <a:t>Intervention</a:t>
            </a:r>
            <a:endParaRPr kumimoji="1" lang="zh-CN" altLang="en-US" dirty="0"/>
          </a:p>
        </p:txBody>
      </p:sp>
      <p:sp>
        <p:nvSpPr>
          <p:cNvPr id="9" name="文本框 8">
            <a:extLst>
              <a:ext uri="{FF2B5EF4-FFF2-40B4-BE49-F238E27FC236}">
                <a16:creationId xmlns:a16="http://schemas.microsoft.com/office/drawing/2014/main" id="{3545C729-0EB3-BA58-86CE-C0CB7C18A2D4}"/>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1" name="图片 10">
            <a:extLst>
              <a:ext uri="{FF2B5EF4-FFF2-40B4-BE49-F238E27FC236}">
                <a16:creationId xmlns:a16="http://schemas.microsoft.com/office/drawing/2014/main" id="{5D7F0C7F-EE56-8F12-B8F2-8FDECEBCD00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37C005F3-D38D-C3E3-2571-F09280F08F5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687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Intervention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3A503059-F68F-A268-7D66-26FB1E4899C2}"/>
              </a:ext>
            </a:extLst>
          </p:cNvPr>
          <p:cNvPicPr>
            <a:picLocks noChangeAspect="1"/>
          </p:cNvPicPr>
          <p:nvPr/>
        </p:nvPicPr>
        <p:blipFill>
          <a:blip r:embed="rId3"/>
          <a:stretch>
            <a:fillRect/>
          </a:stretch>
        </p:blipFill>
        <p:spPr>
          <a:xfrm>
            <a:off x="6502399" y="2555316"/>
            <a:ext cx="5375879" cy="2270495"/>
          </a:xfrm>
          <a:prstGeom prst="rect">
            <a:avLst/>
          </a:prstGeom>
        </p:spPr>
      </p:pic>
      <p:sp>
        <p:nvSpPr>
          <p:cNvPr id="37" name="椭圆 36">
            <a:extLst>
              <a:ext uri="{FF2B5EF4-FFF2-40B4-BE49-F238E27FC236}">
                <a16:creationId xmlns:a16="http://schemas.microsoft.com/office/drawing/2014/main" id="{6833238A-E95B-8399-CE67-1CCCD792CF7C}"/>
              </a:ext>
            </a:extLst>
          </p:cNvPr>
          <p:cNvSpPr/>
          <p:nvPr/>
        </p:nvSpPr>
        <p:spPr>
          <a:xfrm>
            <a:off x="1888972"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8" name="椭圆 37">
            <a:extLst>
              <a:ext uri="{FF2B5EF4-FFF2-40B4-BE49-F238E27FC236}">
                <a16:creationId xmlns:a16="http://schemas.microsoft.com/office/drawing/2014/main" id="{28BF6F00-9041-05E2-EF9E-EE0D8D09A0D1}"/>
              </a:ext>
            </a:extLst>
          </p:cNvPr>
          <p:cNvSpPr/>
          <p:nvPr/>
        </p:nvSpPr>
        <p:spPr>
          <a:xfrm>
            <a:off x="3737949" y="2137288"/>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9" name="椭圆 38">
            <a:extLst>
              <a:ext uri="{FF2B5EF4-FFF2-40B4-BE49-F238E27FC236}">
                <a16:creationId xmlns:a16="http://schemas.microsoft.com/office/drawing/2014/main" id="{0DA589D2-C329-A461-BA1F-4753D02F5803}"/>
              </a:ext>
            </a:extLst>
          </p:cNvPr>
          <p:cNvSpPr/>
          <p:nvPr/>
        </p:nvSpPr>
        <p:spPr>
          <a:xfrm>
            <a:off x="2864332" y="3305841"/>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椭圆 39">
            <a:extLst>
              <a:ext uri="{FF2B5EF4-FFF2-40B4-BE49-F238E27FC236}">
                <a16:creationId xmlns:a16="http://schemas.microsoft.com/office/drawing/2014/main" id="{2A117B63-E5F3-00EE-C0D3-CF99056EF792}"/>
              </a:ext>
            </a:extLst>
          </p:cNvPr>
          <p:cNvSpPr/>
          <p:nvPr/>
        </p:nvSpPr>
        <p:spPr>
          <a:xfrm>
            <a:off x="2864332" y="4650774"/>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椭圆 40">
            <a:extLst>
              <a:ext uri="{FF2B5EF4-FFF2-40B4-BE49-F238E27FC236}">
                <a16:creationId xmlns:a16="http://schemas.microsoft.com/office/drawing/2014/main" id="{D33C676B-951A-60AC-0465-A18B19DB58A3}"/>
              </a:ext>
            </a:extLst>
          </p:cNvPr>
          <p:cNvSpPr/>
          <p:nvPr/>
        </p:nvSpPr>
        <p:spPr>
          <a:xfrm>
            <a:off x="1404848" y="3872769"/>
            <a:ext cx="566928" cy="566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2" name="直线箭头连接符 41">
            <a:extLst>
              <a:ext uri="{FF2B5EF4-FFF2-40B4-BE49-F238E27FC236}">
                <a16:creationId xmlns:a16="http://schemas.microsoft.com/office/drawing/2014/main" id="{492A0AE3-8B04-C2F6-06CC-060AB49DC88A}"/>
              </a:ext>
            </a:extLst>
          </p:cNvPr>
          <p:cNvCxnSpPr>
            <a:cxnSpLocks/>
            <a:stCxn id="37" idx="6"/>
            <a:endCxn id="38" idx="2"/>
          </p:cNvCxnSpPr>
          <p:nvPr/>
        </p:nvCxnSpPr>
        <p:spPr>
          <a:xfrm>
            <a:off x="2455900" y="2420752"/>
            <a:ext cx="12820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75886D84-3F0A-D88F-7276-88D4E79AF997}"/>
              </a:ext>
            </a:extLst>
          </p:cNvPr>
          <p:cNvCxnSpPr>
            <a:cxnSpLocks/>
            <a:stCxn id="37" idx="5"/>
            <a:endCxn id="39" idx="1"/>
          </p:cNvCxnSpPr>
          <p:nvPr/>
        </p:nvCxnSpPr>
        <p:spPr>
          <a:xfrm>
            <a:off x="2372875" y="2621191"/>
            <a:ext cx="574482" cy="767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9585AC5F-C477-3973-2AA1-D38BFE808D2A}"/>
              </a:ext>
            </a:extLst>
          </p:cNvPr>
          <p:cNvCxnSpPr>
            <a:cxnSpLocks/>
            <a:stCxn id="38" idx="4"/>
            <a:endCxn id="39" idx="7"/>
          </p:cNvCxnSpPr>
          <p:nvPr/>
        </p:nvCxnSpPr>
        <p:spPr>
          <a:xfrm flipH="1">
            <a:off x="3348235" y="2704216"/>
            <a:ext cx="673178" cy="684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2D8C691A-C6DF-CDEA-E189-801794D53FFC}"/>
              </a:ext>
            </a:extLst>
          </p:cNvPr>
          <p:cNvCxnSpPr>
            <a:cxnSpLocks/>
            <a:stCxn id="41" idx="5"/>
            <a:endCxn id="40" idx="2"/>
          </p:cNvCxnSpPr>
          <p:nvPr/>
        </p:nvCxnSpPr>
        <p:spPr>
          <a:xfrm>
            <a:off x="1888751" y="4356672"/>
            <a:ext cx="975581" cy="57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B82E22F-F49E-9887-797D-D022011707A1}"/>
              </a:ext>
            </a:extLst>
          </p:cNvPr>
          <p:cNvCxnSpPr>
            <a:cxnSpLocks/>
            <a:stCxn id="39" idx="4"/>
            <a:endCxn id="40" idx="0"/>
          </p:cNvCxnSpPr>
          <p:nvPr/>
        </p:nvCxnSpPr>
        <p:spPr>
          <a:xfrm>
            <a:off x="3147796" y="3872769"/>
            <a:ext cx="0" cy="778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右箭头 1">
            <a:extLst>
              <a:ext uri="{FF2B5EF4-FFF2-40B4-BE49-F238E27FC236}">
                <a16:creationId xmlns:a16="http://schemas.microsoft.com/office/drawing/2014/main" id="{1937FFD9-85C6-0A27-E919-DD6A1255EECE}"/>
              </a:ext>
            </a:extLst>
          </p:cNvPr>
          <p:cNvSpPr/>
          <p:nvPr/>
        </p:nvSpPr>
        <p:spPr>
          <a:xfrm>
            <a:off x="4623781" y="3462618"/>
            <a:ext cx="1188720" cy="20828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985F56D-CB75-0D0F-9758-93AE90573C7D}"/>
              </a:ext>
            </a:extLst>
          </p:cNvPr>
          <p:cNvSpPr txBox="1"/>
          <p:nvPr/>
        </p:nvSpPr>
        <p:spPr>
          <a:xfrm>
            <a:off x="4245319" y="3872483"/>
            <a:ext cx="2162118" cy="369332"/>
          </a:xfrm>
          <a:prstGeom prst="rect">
            <a:avLst/>
          </a:prstGeom>
          <a:noFill/>
        </p:spPr>
        <p:txBody>
          <a:bodyPr wrap="square" rtlCol="0">
            <a:spAutoFit/>
          </a:bodyPr>
          <a:lstStyle/>
          <a:p>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action</a:t>
            </a:r>
            <a:endParaRPr kumimoji="1" lang="zh-CN" altLang="en-US" dirty="0"/>
          </a:p>
        </p:txBody>
      </p:sp>
      <p:sp>
        <p:nvSpPr>
          <p:cNvPr id="9" name="文本框 8">
            <a:extLst>
              <a:ext uri="{FF2B5EF4-FFF2-40B4-BE49-F238E27FC236}">
                <a16:creationId xmlns:a16="http://schemas.microsoft.com/office/drawing/2014/main" id="{C0741BFB-9EB0-D50B-9EDB-7254B9B7AF53}"/>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11" name="图片 10">
            <a:extLst>
              <a:ext uri="{FF2B5EF4-FFF2-40B4-BE49-F238E27FC236}">
                <a16:creationId xmlns:a16="http://schemas.microsoft.com/office/drawing/2014/main" id="{923D7616-1D79-5CE0-62DE-A3BF711D660E}"/>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12" name="Picture 5" descr="Z:\e\建院\logo\uplogo copy.png">
            <a:extLst>
              <a:ext uri="{FF2B5EF4-FFF2-40B4-BE49-F238E27FC236}">
                <a16:creationId xmlns:a16="http://schemas.microsoft.com/office/drawing/2014/main" id="{F5C5395B-25E1-9012-A16A-E4B75B735CA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656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Reinforcement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7FAE6BB-CB0A-4BE1-5EAE-B14062B80701}"/>
              </a:ext>
            </a:extLst>
          </p:cNvPr>
          <p:cNvPicPr>
            <a:picLocks noChangeAspect="1"/>
          </p:cNvPicPr>
          <p:nvPr/>
        </p:nvPicPr>
        <p:blipFill>
          <a:blip r:embed="rId3"/>
          <a:stretch>
            <a:fillRect/>
          </a:stretch>
        </p:blipFill>
        <p:spPr>
          <a:xfrm>
            <a:off x="1025910" y="1082799"/>
            <a:ext cx="10421451" cy="5019153"/>
          </a:xfrm>
          <a:prstGeom prst="rect">
            <a:avLst/>
          </a:prstGeom>
        </p:spPr>
      </p:pic>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7483545" cy="369332"/>
          </a:xfrm>
          <a:prstGeom prst="rect">
            <a:avLst/>
          </a:prstGeom>
          <a:noFill/>
        </p:spPr>
        <p:txBody>
          <a:bodyPr wrap="square">
            <a:spAutoFit/>
          </a:bodyPr>
          <a:lstStyle/>
          <a:p>
            <a:r>
              <a:rPr lang="en" altLang="zh-CN" dirty="0" err="1"/>
              <a:t>Chaochao</a:t>
            </a:r>
            <a:r>
              <a:rPr lang="en" altLang="zh-CN" dirty="0"/>
              <a:t> Lu, Nov 2023</a:t>
            </a:r>
            <a:r>
              <a:rPr lang="zh-CN" altLang="en-US" dirty="0"/>
              <a:t> </a:t>
            </a:r>
            <a:r>
              <a:rPr lang="en-US" altLang="zh-CN" dirty="0"/>
              <a:t>in</a:t>
            </a:r>
            <a:r>
              <a:rPr lang="zh-CN" altLang="en-US" dirty="0"/>
              <a:t> </a:t>
            </a:r>
            <a:r>
              <a:rPr lang="en-US" altLang="zh-CN" dirty="0" err="1"/>
              <a:t>Swarma</a:t>
            </a:r>
            <a:r>
              <a:rPr lang="zh-CN" altLang="en-US" dirty="0"/>
              <a:t> </a:t>
            </a:r>
            <a:r>
              <a:rPr lang="en-US" altLang="zh-CN" dirty="0"/>
              <a:t>Club</a:t>
            </a:r>
            <a:endParaRPr lang="zh-CN" altLang="en-US" dirty="0"/>
          </a:p>
        </p:txBody>
      </p:sp>
      <p:pic>
        <p:nvPicPr>
          <p:cNvPr id="3" name="图片 2">
            <a:extLst>
              <a:ext uri="{FF2B5EF4-FFF2-40B4-BE49-F238E27FC236}">
                <a16:creationId xmlns:a16="http://schemas.microsoft.com/office/drawing/2014/main" id="{F22A9DF2-4019-A9B2-ED9F-E0549532C7E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4" name="Picture 5" descr="Z:\e\建院\logo\uplogo copy.png">
            <a:extLst>
              <a:ext uri="{FF2B5EF4-FFF2-40B4-BE49-F238E27FC236}">
                <a16:creationId xmlns:a16="http://schemas.microsoft.com/office/drawing/2014/main" id="{28A3A659-7640-F560-D296-C8A6BC6B60B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121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Observational: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off-policy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evaluation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191227" y="6278186"/>
            <a:ext cx="8349584" cy="369332"/>
          </a:xfrm>
          <a:prstGeom prst="rect">
            <a:avLst/>
          </a:prstGeom>
          <a:noFill/>
        </p:spPr>
        <p:txBody>
          <a:bodyPr wrap="square">
            <a:spAutoFit/>
          </a:bodyPr>
          <a:lstStyle/>
          <a:p>
            <a:r>
              <a:rPr lang="en" altLang="zh-CN" dirty="0" err="1"/>
              <a:t>Tennenholtz</a:t>
            </a:r>
            <a:r>
              <a:rPr lang="en" altLang="zh-CN" dirty="0"/>
              <a:t> et al. Off-Policy Evaluation in Partially Observable Environments. 2019</a:t>
            </a:r>
            <a:endParaRPr lang="zh-CN" altLang="en-US" dirty="0"/>
          </a:p>
        </p:txBody>
      </p:sp>
      <p:pic>
        <p:nvPicPr>
          <p:cNvPr id="2" name="图片 1">
            <a:extLst>
              <a:ext uri="{FF2B5EF4-FFF2-40B4-BE49-F238E27FC236}">
                <a16:creationId xmlns:a16="http://schemas.microsoft.com/office/drawing/2014/main" id="{E8E5D17B-DEB8-3AA9-D0C7-F61CA49DEA0D}"/>
              </a:ext>
            </a:extLst>
          </p:cNvPr>
          <p:cNvPicPr>
            <a:picLocks noChangeAspect="1"/>
          </p:cNvPicPr>
          <p:nvPr/>
        </p:nvPicPr>
        <p:blipFill>
          <a:blip r:embed="rId3"/>
          <a:stretch>
            <a:fillRect/>
          </a:stretch>
        </p:blipFill>
        <p:spPr>
          <a:xfrm>
            <a:off x="1191227" y="1355708"/>
            <a:ext cx="9434331" cy="4639835"/>
          </a:xfrm>
          <a:prstGeom prst="rect">
            <a:avLst/>
          </a:prstGeom>
        </p:spPr>
      </p:pic>
      <p:pic>
        <p:nvPicPr>
          <p:cNvPr id="5" name="图片 4">
            <a:extLst>
              <a:ext uri="{FF2B5EF4-FFF2-40B4-BE49-F238E27FC236}">
                <a16:creationId xmlns:a16="http://schemas.microsoft.com/office/drawing/2014/main" id="{481069BC-1040-FD87-7EDC-4F7F02D44B91}"/>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26EA634-DF0B-18F5-F0C7-F86923B0C8C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86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Territory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E850764-1DA3-8FE2-5354-2560CDEB7266}"/>
              </a:ext>
            </a:extLst>
          </p:cNvPr>
          <p:cNvPicPr>
            <a:picLocks noChangeAspect="1"/>
          </p:cNvPicPr>
          <p:nvPr/>
        </p:nvPicPr>
        <p:blipFill>
          <a:blip r:embed="rId3"/>
          <a:stretch>
            <a:fillRect/>
          </a:stretch>
        </p:blipFill>
        <p:spPr>
          <a:xfrm>
            <a:off x="3649268" y="1308554"/>
            <a:ext cx="4976571" cy="4367623"/>
          </a:xfrm>
          <a:prstGeom prst="rect">
            <a:avLst/>
          </a:prstGeom>
        </p:spPr>
      </p:pic>
      <p:sp>
        <p:nvSpPr>
          <p:cNvPr id="3" name="文本框 2">
            <a:extLst>
              <a:ext uri="{FF2B5EF4-FFF2-40B4-BE49-F238E27FC236}">
                <a16:creationId xmlns:a16="http://schemas.microsoft.com/office/drawing/2014/main" id="{DB97ABB0-053E-5C87-01CC-B0E40CC01009}"/>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EBD16079-379C-7327-5607-33ED346E6509}"/>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0DD12281-6D9F-4334-2BEF-D171E2CC713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968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Observational: Imitation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7483545" cy="369332"/>
          </a:xfrm>
          <a:prstGeom prst="rect">
            <a:avLst/>
          </a:prstGeom>
          <a:noFill/>
        </p:spPr>
        <p:txBody>
          <a:bodyPr wrap="square">
            <a:spAutoFit/>
          </a:bodyPr>
          <a:lstStyle/>
          <a:p>
            <a:r>
              <a:rPr lang="en" altLang="zh-CN" dirty="0"/>
              <a:t>de Hann et al. Causal Confusion in Imitation Learning, 2018</a:t>
            </a:r>
            <a:endParaRPr lang="zh-CN" altLang="en-US" dirty="0"/>
          </a:p>
        </p:txBody>
      </p:sp>
      <p:pic>
        <p:nvPicPr>
          <p:cNvPr id="1026" name="Picture 2" descr="Teaching imitation to children with autism, by QTrobot for autism">
            <a:extLst>
              <a:ext uri="{FF2B5EF4-FFF2-40B4-BE49-F238E27FC236}">
                <a16:creationId xmlns:a16="http://schemas.microsoft.com/office/drawing/2014/main" id="{158F4E24-63F8-84C3-500B-F77435741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29" y="1400706"/>
            <a:ext cx="7301415" cy="438389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F8A4A81-DFCC-2358-9E89-1886ECF65B43}"/>
              </a:ext>
            </a:extLst>
          </p:cNvPr>
          <p:cNvPicPr>
            <a:picLocks noChangeAspect="1"/>
          </p:cNvPicPr>
          <p:nvPr/>
        </p:nvPicPr>
        <p:blipFill>
          <a:blip r:embed="rId4"/>
          <a:stretch>
            <a:fillRect/>
          </a:stretch>
        </p:blipFill>
        <p:spPr>
          <a:xfrm>
            <a:off x="8509455" y="3429000"/>
            <a:ext cx="3527796" cy="404113"/>
          </a:xfrm>
          <a:prstGeom prst="rect">
            <a:avLst/>
          </a:prstGeom>
        </p:spPr>
      </p:pic>
      <p:pic>
        <p:nvPicPr>
          <p:cNvPr id="5" name="图片 4">
            <a:extLst>
              <a:ext uri="{FF2B5EF4-FFF2-40B4-BE49-F238E27FC236}">
                <a16:creationId xmlns:a16="http://schemas.microsoft.com/office/drawing/2014/main" id="{66D25252-F4F6-71AE-E149-A13AB663E4BD}"/>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56D3700-686A-C389-AC1B-EC63B514216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0618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Interventional: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self-driving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7483545" cy="369332"/>
          </a:xfrm>
          <a:prstGeom prst="rect">
            <a:avLst/>
          </a:prstGeom>
          <a:noFill/>
        </p:spPr>
        <p:txBody>
          <a:bodyPr wrap="square">
            <a:spAutoFit/>
          </a:bodyPr>
          <a:lstStyle/>
          <a:p>
            <a:r>
              <a:rPr lang="en" altLang="zh-CN" dirty="0"/>
              <a:t>de Hann et al. Causal Confusion in Imitation Learning, 2018</a:t>
            </a:r>
            <a:endParaRPr lang="zh-CN" altLang="en-US" dirty="0"/>
          </a:p>
        </p:txBody>
      </p:sp>
      <p:pic>
        <p:nvPicPr>
          <p:cNvPr id="2" name="图片 1">
            <a:extLst>
              <a:ext uri="{FF2B5EF4-FFF2-40B4-BE49-F238E27FC236}">
                <a16:creationId xmlns:a16="http://schemas.microsoft.com/office/drawing/2014/main" id="{A51D382B-9F2D-01A1-C8A6-25B174DAEE84}"/>
              </a:ext>
            </a:extLst>
          </p:cNvPr>
          <p:cNvPicPr>
            <a:picLocks noChangeAspect="1"/>
          </p:cNvPicPr>
          <p:nvPr/>
        </p:nvPicPr>
        <p:blipFill>
          <a:blip r:embed="rId3"/>
          <a:stretch>
            <a:fillRect/>
          </a:stretch>
        </p:blipFill>
        <p:spPr>
          <a:xfrm>
            <a:off x="635619" y="2559420"/>
            <a:ext cx="10677684" cy="2961693"/>
          </a:xfrm>
          <a:prstGeom prst="rect">
            <a:avLst/>
          </a:prstGeom>
        </p:spPr>
      </p:pic>
      <p:pic>
        <p:nvPicPr>
          <p:cNvPr id="3" name="图片 2">
            <a:extLst>
              <a:ext uri="{FF2B5EF4-FFF2-40B4-BE49-F238E27FC236}">
                <a16:creationId xmlns:a16="http://schemas.microsoft.com/office/drawing/2014/main" id="{F5BFF923-8C57-FEFF-0033-26B2B8FBE03D}"/>
              </a:ext>
            </a:extLst>
          </p:cNvPr>
          <p:cNvPicPr>
            <a:picLocks noChangeAspect="1"/>
          </p:cNvPicPr>
          <p:nvPr/>
        </p:nvPicPr>
        <p:blipFill>
          <a:blip r:embed="rId4"/>
          <a:stretch>
            <a:fillRect/>
          </a:stretch>
        </p:blipFill>
        <p:spPr>
          <a:xfrm>
            <a:off x="7744613" y="289573"/>
            <a:ext cx="3811768" cy="1950379"/>
          </a:xfrm>
          <a:prstGeom prst="rect">
            <a:avLst/>
          </a:prstGeom>
        </p:spPr>
      </p:pic>
      <p:pic>
        <p:nvPicPr>
          <p:cNvPr id="6" name="图片 5">
            <a:extLst>
              <a:ext uri="{FF2B5EF4-FFF2-40B4-BE49-F238E27FC236}">
                <a16:creationId xmlns:a16="http://schemas.microsoft.com/office/drawing/2014/main" id="{5B853E21-0385-5AF6-0EF3-C3DC6C500E3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D1A6A971-CDB1-DBFB-D33F-9D7857E0BBD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388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Interventional: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self-driving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7483545" cy="369332"/>
          </a:xfrm>
          <a:prstGeom prst="rect">
            <a:avLst/>
          </a:prstGeom>
          <a:noFill/>
        </p:spPr>
        <p:txBody>
          <a:bodyPr wrap="square">
            <a:spAutoFit/>
          </a:bodyPr>
          <a:lstStyle/>
          <a:p>
            <a:r>
              <a:rPr lang="en" altLang="zh-CN" dirty="0"/>
              <a:t>de Hann et al. Causal Confusion in Imitation Learning, 2018</a:t>
            </a:r>
            <a:endParaRPr lang="zh-CN" altLang="en-US" dirty="0"/>
          </a:p>
        </p:txBody>
      </p:sp>
      <p:pic>
        <p:nvPicPr>
          <p:cNvPr id="4" name="图片 3">
            <a:extLst>
              <a:ext uri="{FF2B5EF4-FFF2-40B4-BE49-F238E27FC236}">
                <a16:creationId xmlns:a16="http://schemas.microsoft.com/office/drawing/2014/main" id="{F56D2948-93DA-FCBB-AAF3-AC8F4F843DD3}"/>
              </a:ext>
            </a:extLst>
          </p:cNvPr>
          <p:cNvPicPr>
            <a:picLocks noChangeAspect="1"/>
          </p:cNvPicPr>
          <p:nvPr/>
        </p:nvPicPr>
        <p:blipFill>
          <a:blip r:embed="rId3"/>
          <a:stretch>
            <a:fillRect/>
          </a:stretch>
        </p:blipFill>
        <p:spPr>
          <a:xfrm>
            <a:off x="910808" y="1801429"/>
            <a:ext cx="4414192" cy="3377526"/>
          </a:xfrm>
          <a:prstGeom prst="rect">
            <a:avLst/>
          </a:prstGeom>
        </p:spPr>
      </p:pic>
      <p:pic>
        <p:nvPicPr>
          <p:cNvPr id="5" name="图片 4">
            <a:extLst>
              <a:ext uri="{FF2B5EF4-FFF2-40B4-BE49-F238E27FC236}">
                <a16:creationId xmlns:a16="http://schemas.microsoft.com/office/drawing/2014/main" id="{48BF4A53-DCCD-7015-FBEF-EBA9268154CE}"/>
              </a:ext>
            </a:extLst>
          </p:cNvPr>
          <p:cNvPicPr>
            <a:picLocks noChangeAspect="1"/>
          </p:cNvPicPr>
          <p:nvPr/>
        </p:nvPicPr>
        <p:blipFill>
          <a:blip r:embed="rId4"/>
          <a:stretch>
            <a:fillRect/>
          </a:stretch>
        </p:blipFill>
        <p:spPr>
          <a:xfrm>
            <a:off x="6867001" y="1257987"/>
            <a:ext cx="4591935" cy="3920968"/>
          </a:xfrm>
          <a:prstGeom prst="rect">
            <a:avLst/>
          </a:prstGeom>
        </p:spPr>
      </p:pic>
      <p:pic>
        <p:nvPicPr>
          <p:cNvPr id="3" name="图片 2">
            <a:extLst>
              <a:ext uri="{FF2B5EF4-FFF2-40B4-BE49-F238E27FC236}">
                <a16:creationId xmlns:a16="http://schemas.microsoft.com/office/drawing/2014/main" id="{6B611125-D64A-EFE6-3FA9-938DC095FD6E}"/>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11" name="Picture 5" descr="Z:\e\建院\logo\uplogo copy.png">
            <a:extLst>
              <a:ext uri="{FF2B5EF4-FFF2-40B4-BE49-F238E27FC236}">
                <a16:creationId xmlns:a16="http://schemas.microsoft.com/office/drawing/2014/main" id="{0036855D-BE68-9442-1AE5-8E4E290E252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087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Counterfactual: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policy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search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err="1"/>
              <a:t>Buesing</a:t>
            </a:r>
            <a:r>
              <a:rPr lang="en" altLang="zh-CN" dirty="0"/>
              <a:t> et al. </a:t>
            </a:r>
            <a:r>
              <a:rPr lang="en" altLang="zh-CN" dirty="0" err="1"/>
              <a:t>Woulda</a:t>
            </a:r>
            <a:r>
              <a:rPr lang="en" altLang="zh-CN" dirty="0"/>
              <a:t>, </a:t>
            </a:r>
            <a:r>
              <a:rPr lang="en" altLang="zh-CN" dirty="0" err="1"/>
              <a:t>Coulda</a:t>
            </a:r>
            <a:r>
              <a:rPr lang="en" altLang="zh-CN" dirty="0"/>
              <a:t>, </a:t>
            </a:r>
            <a:r>
              <a:rPr lang="en" altLang="zh-CN" dirty="0" err="1"/>
              <a:t>Shoulda</a:t>
            </a:r>
            <a:r>
              <a:rPr lang="en" altLang="zh-CN" dirty="0"/>
              <a:t>: Counterfactually-Guided Policy Search, 2019</a:t>
            </a:r>
            <a:endParaRPr lang="zh-CN" altLang="en-US" dirty="0"/>
          </a:p>
        </p:txBody>
      </p:sp>
      <p:pic>
        <p:nvPicPr>
          <p:cNvPr id="2" name="图片 1">
            <a:extLst>
              <a:ext uri="{FF2B5EF4-FFF2-40B4-BE49-F238E27FC236}">
                <a16:creationId xmlns:a16="http://schemas.microsoft.com/office/drawing/2014/main" id="{1E20A279-6E55-A332-2CB9-07FF1E2FADC5}"/>
              </a:ext>
            </a:extLst>
          </p:cNvPr>
          <p:cNvPicPr>
            <a:picLocks noChangeAspect="1"/>
          </p:cNvPicPr>
          <p:nvPr/>
        </p:nvPicPr>
        <p:blipFill>
          <a:blip r:embed="rId3"/>
          <a:stretch>
            <a:fillRect/>
          </a:stretch>
        </p:blipFill>
        <p:spPr>
          <a:xfrm>
            <a:off x="1025910" y="1360296"/>
            <a:ext cx="10259406" cy="4452919"/>
          </a:xfrm>
          <a:prstGeom prst="rect">
            <a:avLst/>
          </a:prstGeom>
        </p:spPr>
      </p:pic>
      <p:pic>
        <p:nvPicPr>
          <p:cNvPr id="5" name="图片 4">
            <a:extLst>
              <a:ext uri="{FF2B5EF4-FFF2-40B4-BE49-F238E27FC236}">
                <a16:creationId xmlns:a16="http://schemas.microsoft.com/office/drawing/2014/main" id="{1D9D20AE-4BDB-DCC6-CE13-4DE69C3A0A22}"/>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A14AC6F-A441-4237-4AB1-E558E522EA4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567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Counterfactual: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policy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search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err="1"/>
              <a:t>Buesing</a:t>
            </a:r>
            <a:r>
              <a:rPr lang="en" altLang="zh-CN" dirty="0"/>
              <a:t> et al. </a:t>
            </a:r>
            <a:r>
              <a:rPr lang="en" altLang="zh-CN" dirty="0" err="1"/>
              <a:t>Woulda</a:t>
            </a:r>
            <a:r>
              <a:rPr lang="en" altLang="zh-CN" dirty="0"/>
              <a:t>, </a:t>
            </a:r>
            <a:r>
              <a:rPr lang="en" altLang="zh-CN" dirty="0" err="1"/>
              <a:t>Coulda</a:t>
            </a:r>
            <a:r>
              <a:rPr lang="en" altLang="zh-CN" dirty="0"/>
              <a:t>, </a:t>
            </a:r>
            <a:r>
              <a:rPr lang="en" altLang="zh-CN" dirty="0" err="1"/>
              <a:t>Shoulda</a:t>
            </a:r>
            <a:r>
              <a:rPr lang="en" altLang="zh-CN" dirty="0"/>
              <a:t>: Counterfactually-Guided Policy Search, 2019</a:t>
            </a:r>
            <a:endParaRPr lang="zh-CN" altLang="en-US" dirty="0"/>
          </a:p>
        </p:txBody>
      </p:sp>
      <p:pic>
        <p:nvPicPr>
          <p:cNvPr id="6" name="图片 5">
            <a:extLst>
              <a:ext uri="{FF2B5EF4-FFF2-40B4-BE49-F238E27FC236}">
                <a16:creationId xmlns:a16="http://schemas.microsoft.com/office/drawing/2014/main" id="{F9B076C7-3B92-DE5A-5051-87B29D67A9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E90C48D5-31A3-E0E7-2EBF-2D115CA1ADBA}"/>
              </a:ext>
            </a:extLst>
          </p:cNvPr>
          <p:cNvPicPr>
            <a:picLocks noChangeAspect="1"/>
          </p:cNvPicPr>
          <p:nvPr/>
        </p:nvPicPr>
        <p:blipFill>
          <a:blip r:embed="rId4"/>
          <a:stretch>
            <a:fillRect/>
          </a:stretch>
        </p:blipFill>
        <p:spPr>
          <a:xfrm>
            <a:off x="635619" y="1214197"/>
            <a:ext cx="5737467" cy="4756911"/>
          </a:xfrm>
          <a:prstGeom prst="rect">
            <a:avLst/>
          </a:prstGeom>
        </p:spPr>
      </p:pic>
      <p:pic>
        <p:nvPicPr>
          <p:cNvPr id="4" name="图片 3">
            <a:extLst>
              <a:ext uri="{FF2B5EF4-FFF2-40B4-BE49-F238E27FC236}">
                <a16:creationId xmlns:a16="http://schemas.microsoft.com/office/drawing/2014/main" id="{B70E740D-14C1-F1E9-1C75-34119F330748}"/>
              </a:ext>
            </a:extLst>
          </p:cNvPr>
          <p:cNvPicPr>
            <a:picLocks noChangeAspect="1"/>
          </p:cNvPicPr>
          <p:nvPr/>
        </p:nvPicPr>
        <p:blipFill>
          <a:blip r:embed="rId5"/>
          <a:stretch>
            <a:fillRect/>
          </a:stretch>
        </p:blipFill>
        <p:spPr>
          <a:xfrm>
            <a:off x="6319354" y="1252992"/>
            <a:ext cx="5872645" cy="2000571"/>
          </a:xfrm>
          <a:prstGeom prst="rect">
            <a:avLst/>
          </a:prstGeom>
        </p:spPr>
      </p:pic>
      <p:pic>
        <p:nvPicPr>
          <p:cNvPr id="5" name="图片 4">
            <a:extLst>
              <a:ext uri="{FF2B5EF4-FFF2-40B4-BE49-F238E27FC236}">
                <a16:creationId xmlns:a16="http://schemas.microsoft.com/office/drawing/2014/main" id="{496F9EF2-B6C9-302E-5F9A-9652E32AF137}"/>
              </a:ext>
            </a:extLst>
          </p:cNvPr>
          <p:cNvPicPr>
            <a:picLocks noChangeAspect="1"/>
          </p:cNvPicPr>
          <p:nvPr/>
        </p:nvPicPr>
        <p:blipFill>
          <a:blip r:embed="rId6"/>
          <a:stretch>
            <a:fillRect/>
          </a:stretch>
        </p:blipFill>
        <p:spPr>
          <a:xfrm>
            <a:off x="6454532" y="3477826"/>
            <a:ext cx="5737468" cy="1003852"/>
          </a:xfrm>
          <a:prstGeom prst="rect">
            <a:avLst/>
          </a:prstGeom>
        </p:spPr>
      </p:pic>
    </p:spTree>
    <p:extLst>
      <p:ext uri="{BB962C8B-B14F-4D97-AF65-F5344CB8AC3E}">
        <p14:creationId xmlns:p14="http://schemas.microsoft.com/office/powerpoint/2010/main" val="2148206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Counterfactual: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policy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search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err="1"/>
              <a:t>Buesing</a:t>
            </a:r>
            <a:r>
              <a:rPr lang="en" altLang="zh-CN" dirty="0"/>
              <a:t> et al. </a:t>
            </a:r>
            <a:r>
              <a:rPr lang="en" altLang="zh-CN" dirty="0" err="1"/>
              <a:t>Woulda</a:t>
            </a:r>
            <a:r>
              <a:rPr lang="en" altLang="zh-CN" dirty="0"/>
              <a:t>, </a:t>
            </a:r>
            <a:r>
              <a:rPr lang="en" altLang="zh-CN" dirty="0" err="1"/>
              <a:t>Coulda</a:t>
            </a:r>
            <a:r>
              <a:rPr lang="en" altLang="zh-CN" dirty="0"/>
              <a:t>, </a:t>
            </a:r>
            <a:r>
              <a:rPr lang="en" altLang="zh-CN" dirty="0" err="1"/>
              <a:t>Shoulda</a:t>
            </a:r>
            <a:r>
              <a:rPr lang="en" altLang="zh-CN" dirty="0"/>
              <a:t>: Counterfactually-Guided Policy Search, 2019</a:t>
            </a:r>
            <a:endParaRPr lang="zh-CN" altLang="en-US" dirty="0"/>
          </a:p>
        </p:txBody>
      </p:sp>
      <p:pic>
        <p:nvPicPr>
          <p:cNvPr id="3" name="图片 2">
            <a:extLst>
              <a:ext uri="{FF2B5EF4-FFF2-40B4-BE49-F238E27FC236}">
                <a16:creationId xmlns:a16="http://schemas.microsoft.com/office/drawing/2014/main" id="{91B73378-EDDF-49CF-CA2B-C045564AB908}"/>
              </a:ext>
            </a:extLst>
          </p:cNvPr>
          <p:cNvPicPr>
            <a:picLocks noChangeAspect="1"/>
          </p:cNvPicPr>
          <p:nvPr/>
        </p:nvPicPr>
        <p:blipFill>
          <a:blip r:embed="rId3"/>
          <a:stretch>
            <a:fillRect/>
          </a:stretch>
        </p:blipFill>
        <p:spPr>
          <a:xfrm>
            <a:off x="1025910" y="1401681"/>
            <a:ext cx="9883093" cy="4347334"/>
          </a:xfrm>
          <a:prstGeom prst="rect">
            <a:avLst/>
          </a:prstGeom>
        </p:spPr>
      </p:pic>
      <p:pic>
        <p:nvPicPr>
          <p:cNvPr id="4" name="图片 3">
            <a:extLst>
              <a:ext uri="{FF2B5EF4-FFF2-40B4-BE49-F238E27FC236}">
                <a16:creationId xmlns:a16="http://schemas.microsoft.com/office/drawing/2014/main" id="{4B50A5FE-7BC1-7BA2-464C-A5ED15655D7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64865E7B-9947-EB7F-1B12-D1DFDFF18DC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840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 Discovery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a:t>Zhu S, Ng I, Chen Z. Causal discovery with reinforcement learning, ICLR 2020</a:t>
            </a:r>
            <a:endParaRPr lang="zh-CN" altLang="en-US" dirty="0"/>
          </a:p>
        </p:txBody>
      </p:sp>
      <p:pic>
        <p:nvPicPr>
          <p:cNvPr id="2" name="图片 1">
            <a:extLst>
              <a:ext uri="{FF2B5EF4-FFF2-40B4-BE49-F238E27FC236}">
                <a16:creationId xmlns:a16="http://schemas.microsoft.com/office/drawing/2014/main" id="{03E9F918-E798-CEDF-4B63-629F9E2F78A4}"/>
              </a:ext>
            </a:extLst>
          </p:cNvPr>
          <p:cNvPicPr>
            <a:picLocks noChangeAspect="1"/>
          </p:cNvPicPr>
          <p:nvPr/>
        </p:nvPicPr>
        <p:blipFill>
          <a:blip r:embed="rId3"/>
          <a:stretch>
            <a:fillRect/>
          </a:stretch>
        </p:blipFill>
        <p:spPr>
          <a:xfrm>
            <a:off x="946057" y="1238051"/>
            <a:ext cx="10074212" cy="4779358"/>
          </a:xfrm>
          <a:prstGeom prst="rect">
            <a:avLst/>
          </a:prstGeom>
        </p:spPr>
      </p:pic>
      <p:pic>
        <p:nvPicPr>
          <p:cNvPr id="5" name="图片 4">
            <a:extLst>
              <a:ext uri="{FF2B5EF4-FFF2-40B4-BE49-F238E27FC236}">
                <a16:creationId xmlns:a16="http://schemas.microsoft.com/office/drawing/2014/main" id="{CC96E366-78AB-DA43-126C-A306D31C0F50}"/>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A816B34-E9C2-0E0B-E1E0-B14AFA56856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439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 Discovery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a:t>Zhu S, Ng I, Chen Z. Causal discovery with reinforcement learning, ICLR 2020</a:t>
            </a:r>
            <a:endParaRPr lang="zh-CN" altLang="en-US" dirty="0"/>
          </a:p>
        </p:txBody>
      </p:sp>
      <p:pic>
        <p:nvPicPr>
          <p:cNvPr id="4" name="图片 3">
            <a:extLst>
              <a:ext uri="{FF2B5EF4-FFF2-40B4-BE49-F238E27FC236}">
                <a16:creationId xmlns:a16="http://schemas.microsoft.com/office/drawing/2014/main" id="{F468E1A3-E372-3DD7-6444-30A11B3B9121}"/>
              </a:ext>
            </a:extLst>
          </p:cNvPr>
          <p:cNvPicPr>
            <a:picLocks noChangeAspect="1"/>
          </p:cNvPicPr>
          <p:nvPr/>
        </p:nvPicPr>
        <p:blipFill>
          <a:blip r:embed="rId3"/>
          <a:stretch>
            <a:fillRect/>
          </a:stretch>
        </p:blipFill>
        <p:spPr>
          <a:xfrm>
            <a:off x="250405" y="1510779"/>
            <a:ext cx="11868937" cy="4160795"/>
          </a:xfrm>
          <a:prstGeom prst="rect">
            <a:avLst/>
          </a:prstGeom>
        </p:spPr>
      </p:pic>
      <p:pic>
        <p:nvPicPr>
          <p:cNvPr id="5" name="图片 4">
            <a:extLst>
              <a:ext uri="{FF2B5EF4-FFF2-40B4-BE49-F238E27FC236}">
                <a16:creationId xmlns:a16="http://schemas.microsoft.com/office/drawing/2014/main" id="{62B7A4E4-58FD-64A9-5FEE-998CEB0F8869}"/>
              </a:ext>
            </a:extLst>
          </p:cNvPr>
          <p:cNvPicPr>
            <a:picLocks noChangeAspect="1"/>
          </p:cNvPicPr>
          <p:nvPr/>
        </p:nvPicPr>
        <p:blipFill>
          <a:blip r:embed="rId4"/>
          <a:stretch>
            <a:fillRect/>
          </a:stretch>
        </p:blipFill>
        <p:spPr>
          <a:xfrm>
            <a:off x="814039" y="4443393"/>
            <a:ext cx="3863453" cy="1398373"/>
          </a:xfrm>
          <a:prstGeom prst="rect">
            <a:avLst/>
          </a:prstGeom>
        </p:spPr>
      </p:pic>
      <p:sp>
        <p:nvSpPr>
          <p:cNvPr id="11" name="文本框 10">
            <a:extLst>
              <a:ext uri="{FF2B5EF4-FFF2-40B4-BE49-F238E27FC236}">
                <a16:creationId xmlns:a16="http://schemas.microsoft.com/office/drawing/2014/main" id="{F1713CD0-B6F8-DEC5-94EA-FD85FAE52C44}"/>
              </a:ext>
            </a:extLst>
          </p:cNvPr>
          <p:cNvSpPr txBox="1"/>
          <p:nvPr/>
        </p:nvSpPr>
        <p:spPr>
          <a:xfrm>
            <a:off x="5380109" y="5679771"/>
            <a:ext cx="6676968" cy="338554"/>
          </a:xfrm>
          <a:prstGeom prst="rect">
            <a:avLst/>
          </a:prstGeom>
          <a:noFill/>
        </p:spPr>
        <p:txBody>
          <a:bodyPr wrap="square">
            <a:spAutoFit/>
          </a:bodyPr>
          <a:lstStyle/>
          <a:p>
            <a:r>
              <a:rPr lang="en-US" altLang="zh-CN" sz="1600" dirty="0"/>
              <a:t>1.</a:t>
            </a:r>
            <a:r>
              <a:rPr lang="zh-CN" altLang="en-US" sz="1600" dirty="0"/>
              <a:t> </a:t>
            </a:r>
            <a:r>
              <a:rPr lang="en" altLang="zh-CN" sz="1600" dirty="0"/>
              <a:t>the predefined score function</a:t>
            </a:r>
            <a:r>
              <a:rPr lang="zh-CN" altLang="en-US" sz="1600" dirty="0"/>
              <a:t>； </a:t>
            </a:r>
            <a:r>
              <a:rPr lang="en-US" altLang="zh-CN" sz="1600" dirty="0"/>
              <a:t>2.</a:t>
            </a:r>
            <a:r>
              <a:rPr lang="zh-CN" altLang="en-US" sz="1600" dirty="0"/>
              <a:t> </a:t>
            </a:r>
            <a:r>
              <a:rPr lang="en" altLang="zh-CN" sz="1600" dirty="0"/>
              <a:t>two penalty terms to enforce acyclicity</a:t>
            </a:r>
            <a:endParaRPr lang="zh-CN" altLang="en-US" sz="1600" dirty="0"/>
          </a:p>
        </p:txBody>
      </p:sp>
      <p:pic>
        <p:nvPicPr>
          <p:cNvPr id="3" name="图片 2">
            <a:extLst>
              <a:ext uri="{FF2B5EF4-FFF2-40B4-BE49-F238E27FC236}">
                <a16:creationId xmlns:a16="http://schemas.microsoft.com/office/drawing/2014/main" id="{5694436E-15FD-2F61-C173-FCB1B1D78205}"/>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85F69E61-F3AA-52BE-87B6-1EB245E7BAF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220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7083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Overview</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58678E5-E166-1CD9-1AF2-20420C6C038F}"/>
              </a:ext>
            </a:extLst>
          </p:cNvPr>
          <p:cNvSpPr txBox="1"/>
          <p:nvPr/>
        </p:nvSpPr>
        <p:spPr>
          <a:xfrm>
            <a:off x="1025910" y="6272698"/>
            <a:ext cx="8256986" cy="369332"/>
          </a:xfrm>
          <a:prstGeom prst="rect">
            <a:avLst/>
          </a:prstGeom>
          <a:noFill/>
        </p:spPr>
        <p:txBody>
          <a:bodyPr wrap="square">
            <a:spAutoFit/>
          </a:bodyPr>
          <a:lstStyle/>
          <a:p>
            <a:r>
              <a:rPr lang="en" altLang="zh-CN" dirty="0" err="1"/>
              <a:t>Kaddour</a:t>
            </a:r>
            <a:r>
              <a:rPr lang="en" altLang="zh-CN" dirty="0"/>
              <a:t> et al. 2022</a:t>
            </a:r>
            <a:r>
              <a:rPr lang="en-US" altLang="zh-CN" dirty="0"/>
              <a:t>:</a:t>
            </a:r>
            <a:r>
              <a:rPr lang="zh-CN" altLang="en-US" dirty="0"/>
              <a:t> </a:t>
            </a:r>
            <a:r>
              <a:rPr lang="en" altLang="zh-CN" dirty="0"/>
              <a:t>https://</a:t>
            </a:r>
            <a:r>
              <a:rPr lang="en" altLang="zh-CN" dirty="0" err="1"/>
              <a:t>arxiv.org</a:t>
            </a:r>
            <a:r>
              <a:rPr lang="en" altLang="zh-CN" dirty="0"/>
              <a:t>/abs/2206.15475</a:t>
            </a:r>
            <a:endParaRPr lang="zh-CN" altLang="en-US" dirty="0"/>
          </a:p>
        </p:txBody>
      </p:sp>
      <p:pic>
        <p:nvPicPr>
          <p:cNvPr id="2" name="图片 1">
            <a:extLst>
              <a:ext uri="{FF2B5EF4-FFF2-40B4-BE49-F238E27FC236}">
                <a16:creationId xmlns:a16="http://schemas.microsoft.com/office/drawing/2014/main" id="{8BC7AF1B-4E06-7A31-DD32-E8966EDA04B1}"/>
              </a:ext>
            </a:extLst>
          </p:cNvPr>
          <p:cNvPicPr>
            <a:picLocks noChangeAspect="1"/>
          </p:cNvPicPr>
          <p:nvPr/>
        </p:nvPicPr>
        <p:blipFill>
          <a:blip r:embed="rId3"/>
          <a:stretch>
            <a:fillRect/>
          </a:stretch>
        </p:blipFill>
        <p:spPr>
          <a:xfrm>
            <a:off x="6073407" y="290493"/>
            <a:ext cx="6118593" cy="5641820"/>
          </a:xfrm>
          <a:prstGeom prst="rect">
            <a:avLst/>
          </a:prstGeom>
        </p:spPr>
      </p:pic>
      <p:pic>
        <p:nvPicPr>
          <p:cNvPr id="5" name="图片 4">
            <a:extLst>
              <a:ext uri="{FF2B5EF4-FFF2-40B4-BE49-F238E27FC236}">
                <a16:creationId xmlns:a16="http://schemas.microsoft.com/office/drawing/2014/main" id="{10697FD4-C857-B134-89D2-D8A10636048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8AFC602-D451-B04D-79DA-BB22763BE10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7191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Basic</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Notions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AlphaGo</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Deep</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Q-Learning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Causal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Reinforcement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World</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Models</a:t>
            </a:r>
          </a:p>
        </p:txBody>
      </p:sp>
      <p:sp>
        <p:nvSpPr>
          <p:cNvPr id="5" name="文本框 4">
            <a:extLst>
              <a:ext uri="{FF2B5EF4-FFF2-40B4-BE49-F238E27FC236}">
                <a16:creationId xmlns:a16="http://schemas.microsoft.com/office/drawing/2014/main" id="{D05D9376-13C4-B6E0-244E-965EE15CD545}"/>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6" name="图片 5">
            <a:extLst>
              <a:ext uri="{FF2B5EF4-FFF2-40B4-BE49-F238E27FC236}">
                <a16:creationId xmlns:a16="http://schemas.microsoft.com/office/drawing/2014/main" id="{B213DAB5-B853-37AD-6139-550D65584096}"/>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9" name="Picture 5" descr="Z:\e\建院\logo\uplogo copy.png">
            <a:extLst>
              <a:ext uri="{FF2B5EF4-FFF2-40B4-BE49-F238E27FC236}">
                <a16:creationId xmlns:a16="http://schemas.microsoft.com/office/drawing/2014/main" id="{3B7186F5-1795-A9CA-744A-2127ECA79F0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00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Early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histories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5C0CAA3-2707-3355-21B1-F845CAC0390B}"/>
              </a:ext>
            </a:extLst>
          </p:cNvPr>
          <p:cNvPicPr>
            <a:picLocks noChangeAspect="1"/>
          </p:cNvPicPr>
          <p:nvPr/>
        </p:nvPicPr>
        <p:blipFill>
          <a:blip r:embed="rId3"/>
          <a:stretch>
            <a:fillRect/>
          </a:stretch>
        </p:blipFill>
        <p:spPr>
          <a:xfrm>
            <a:off x="6833029" y="713782"/>
            <a:ext cx="5611732" cy="2160517"/>
          </a:xfrm>
          <a:prstGeom prst="rect">
            <a:avLst/>
          </a:prstGeom>
        </p:spPr>
      </p:pic>
      <p:pic>
        <p:nvPicPr>
          <p:cNvPr id="11" name="图片 10">
            <a:extLst>
              <a:ext uri="{FF2B5EF4-FFF2-40B4-BE49-F238E27FC236}">
                <a16:creationId xmlns:a16="http://schemas.microsoft.com/office/drawing/2014/main" id="{C7D68C3D-F973-1B1F-C2AC-707ED987D2F3}"/>
              </a:ext>
            </a:extLst>
          </p:cNvPr>
          <p:cNvPicPr>
            <a:picLocks noChangeAspect="1"/>
          </p:cNvPicPr>
          <p:nvPr/>
        </p:nvPicPr>
        <p:blipFill>
          <a:blip r:embed="rId4"/>
          <a:stretch>
            <a:fillRect/>
          </a:stretch>
        </p:blipFill>
        <p:spPr>
          <a:xfrm>
            <a:off x="5824778" y="3100053"/>
            <a:ext cx="5615381" cy="2641446"/>
          </a:xfrm>
          <a:prstGeom prst="rect">
            <a:avLst/>
          </a:prstGeom>
        </p:spPr>
      </p:pic>
      <p:pic>
        <p:nvPicPr>
          <p:cNvPr id="12" name="图片 11">
            <a:extLst>
              <a:ext uri="{FF2B5EF4-FFF2-40B4-BE49-F238E27FC236}">
                <a16:creationId xmlns:a16="http://schemas.microsoft.com/office/drawing/2014/main" id="{C4E132C9-CA30-6850-6346-5FA2AA1316BC}"/>
              </a:ext>
            </a:extLst>
          </p:cNvPr>
          <p:cNvPicPr>
            <a:picLocks noChangeAspect="1"/>
          </p:cNvPicPr>
          <p:nvPr/>
        </p:nvPicPr>
        <p:blipFill>
          <a:blip r:embed="rId5"/>
          <a:stretch>
            <a:fillRect/>
          </a:stretch>
        </p:blipFill>
        <p:spPr>
          <a:xfrm>
            <a:off x="850040" y="3104884"/>
            <a:ext cx="4138519" cy="2776698"/>
          </a:xfrm>
          <a:prstGeom prst="rect">
            <a:avLst/>
          </a:prstGeom>
        </p:spPr>
      </p:pic>
      <p:sp>
        <p:nvSpPr>
          <p:cNvPr id="13" name="文本框 12">
            <a:extLst>
              <a:ext uri="{FF2B5EF4-FFF2-40B4-BE49-F238E27FC236}">
                <a16:creationId xmlns:a16="http://schemas.microsoft.com/office/drawing/2014/main" id="{054CB64B-7935-1750-9BEA-D439A52B370D}"/>
              </a:ext>
            </a:extLst>
          </p:cNvPr>
          <p:cNvSpPr txBox="1"/>
          <p:nvPr/>
        </p:nvSpPr>
        <p:spPr>
          <a:xfrm>
            <a:off x="724829" y="1627346"/>
            <a:ext cx="6051891"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Trial-and-Error</a:t>
            </a:r>
            <a:r>
              <a:rPr kumimoji="1" lang="zh-CN" altLang="en-US" dirty="0"/>
              <a:t> </a:t>
            </a:r>
            <a:r>
              <a:rPr kumimoji="1" lang="en-US" altLang="zh-CN" dirty="0"/>
              <a:t>learning</a:t>
            </a:r>
            <a:r>
              <a:rPr kumimoji="1" lang="zh-CN" altLang="en-US" dirty="0"/>
              <a:t> </a:t>
            </a:r>
            <a:r>
              <a:rPr kumimoji="1" lang="en-US" altLang="zh-CN" dirty="0"/>
              <a:t>in</a:t>
            </a:r>
            <a:r>
              <a:rPr kumimoji="1" lang="zh-CN" altLang="en-US" dirty="0"/>
              <a:t> </a:t>
            </a:r>
            <a:r>
              <a:rPr kumimoji="1" lang="en-US" altLang="zh-CN" dirty="0"/>
              <a:t>Psychology</a:t>
            </a:r>
          </a:p>
          <a:p>
            <a:pPr marL="285750" indent="-285750">
              <a:buFont typeface="Arial" panose="020B0604020202020204" pitchFamily="34" charset="0"/>
              <a:buChar char="•"/>
            </a:pPr>
            <a:r>
              <a:rPr kumimoji="1" lang="en-US" altLang="zh-CN" dirty="0"/>
              <a:t>Optimal</a:t>
            </a:r>
            <a:r>
              <a:rPr kumimoji="1" lang="zh-CN" altLang="en-US" dirty="0"/>
              <a:t> </a:t>
            </a:r>
            <a:r>
              <a:rPr kumimoji="1" lang="en-US" altLang="zh-CN" dirty="0"/>
              <a:t>control</a:t>
            </a:r>
            <a:r>
              <a:rPr kumimoji="1" lang="zh-CN" altLang="en-US" dirty="0"/>
              <a:t> </a:t>
            </a:r>
            <a:r>
              <a:rPr kumimoji="1" lang="en-US" altLang="zh-CN" dirty="0"/>
              <a:t>and</a:t>
            </a:r>
            <a:r>
              <a:rPr kumimoji="1" lang="zh-CN" altLang="en-US" dirty="0"/>
              <a:t> </a:t>
            </a:r>
            <a:r>
              <a:rPr kumimoji="1" lang="en-US" altLang="zh-CN" dirty="0"/>
              <a:t>its</a:t>
            </a:r>
            <a:r>
              <a:rPr kumimoji="1" lang="zh-CN" altLang="en-US" dirty="0"/>
              <a:t> </a:t>
            </a:r>
            <a:r>
              <a:rPr kumimoji="1" lang="en-US" altLang="zh-CN" dirty="0"/>
              <a:t>solution</a:t>
            </a:r>
            <a:r>
              <a:rPr kumimoji="1" lang="zh-CN" altLang="en-US" dirty="0"/>
              <a:t> </a:t>
            </a:r>
            <a:r>
              <a:rPr kumimoji="1" lang="en-US" altLang="zh-CN" dirty="0"/>
              <a:t>with</a:t>
            </a:r>
            <a:r>
              <a:rPr kumimoji="1" lang="zh-CN" altLang="en-US" dirty="0"/>
              <a:t> </a:t>
            </a:r>
            <a:r>
              <a:rPr kumimoji="1" lang="en-US" altLang="zh-CN" dirty="0"/>
              <a:t>dynamic</a:t>
            </a:r>
            <a:r>
              <a:rPr kumimoji="1" lang="zh-CN" altLang="en-US" dirty="0"/>
              <a:t> </a:t>
            </a:r>
            <a:r>
              <a:rPr kumimoji="1" lang="en-US" altLang="zh-CN" dirty="0"/>
              <a:t>programming</a:t>
            </a:r>
          </a:p>
          <a:p>
            <a:pPr marL="285750" indent="-285750">
              <a:buFont typeface="Arial" panose="020B0604020202020204" pitchFamily="34" charset="0"/>
              <a:buChar char="•"/>
            </a:pPr>
            <a:r>
              <a:rPr kumimoji="1" lang="en-US" altLang="zh-CN" dirty="0"/>
              <a:t>Temporal</a:t>
            </a:r>
            <a:r>
              <a:rPr kumimoji="1" lang="zh-CN" altLang="en-US" dirty="0"/>
              <a:t> </a:t>
            </a:r>
            <a:r>
              <a:rPr kumimoji="1" lang="en-US" altLang="zh-CN" dirty="0"/>
              <a:t>difference</a:t>
            </a:r>
            <a:r>
              <a:rPr kumimoji="1" lang="zh-CN" altLang="en-US" dirty="0"/>
              <a:t> </a:t>
            </a:r>
            <a:r>
              <a:rPr kumimoji="1" lang="en-US" altLang="zh-CN" dirty="0"/>
              <a:t>learning</a:t>
            </a:r>
            <a:endParaRPr kumimoji="1" lang="zh-CN" altLang="en-US" dirty="0"/>
          </a:p>
        </p:txBody>
      </p:sp>
      <p:sp>
        <p:nvSpPr>
          <p:cNvPr id="3" name="文本框 2">
            <a:extLst>
              <a:ext uri="{FF2B5EF4-FFF2-40B4-BE49-F238E27FC236}">
                <a16:creationId xmlns:a16="http://schemas.microsoft.com/office/drawing/2014/main" id="{BD02656E-C767-36D6-C27D-29E733784EC1}"/>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F5D9774B-D3B3-4EAB-2103-58A288C6C678}"/>
              </a:ext>
            </a:extLst>
          </p:cNvPr>
          <p:cNvPicPr>
            <a:picLocks noChangeAspect="1"/>
          </p:cNvPicPr>
          <p:nvPr/>
        </p:nvPicPr>
        <p:blipFill>
          <a:blip r:embed="rId6"/>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710F67A2-6ECF-1D93-A9E2-7F976A21D5C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089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Hierarchy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Causality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en-US" altLang="zh-CN" sz="1400" dirty="0"/>
              <a:t>Judea</a:t>
            </a:r>
            <a:r>
              <a:rPr lang="zh-CN" altLang="en-US" sz="1400" dirty="0"/>
              <a:t> </a:t>
            </a:r>
            <a:r>
              <a:rPr lang="en-US" altLang="zh-CN" sz="1400" dirty="0"/>
              <a:t>Pearl:</a:t>
            </a:r>
            <a:r>
              <a:rPr lang="zh-CN" altLang="en-US" sz="1400" dirty="0"/>
              <a:t> </a:t>
            </a:r>
            <a:r>
              <a:rPr lang="en-US" altLang="zh-CN" sz="1400" dirty="0"/>
              <a:t>The</a:t>
            </a:r>
            <a:r>
              <a:rPr lang="zh-CN" altLang="en-US" sz="1400" dirty="0"/>
              <a:t> </a:t>
            </a:r>
            <a:r>
              <a:rPr lang="en-US" altLang="zh-CN" sz="1400" dirty="0"/>
              <a:t>Book</a:t>
            </a:r>
            <a:r>
              <a:rPr lang="zh-CN" altLang="en-US" sz="1400" dirty="0"/>
              <a:t> </a:t>
            </a:r>
            <a:r>
              <a:rPr lang="en-US" altLang="zh-CN" sz="1400" dirty="0"/>
              <a:t>of</a:t>
            </a:r>
            <a:r>
              <a:rPr lang="zh-CN" altLang="en-US" sz="1400" dirty="0"/>
              <a:t> </a:t>
            </a:r>
            <a:r>
              <a:rPr lang="en-US" altLang="zh-CN" sz="1400" dirty="0"/>
              <a:t>Why</a:t>
            </a:r>
            <a:endParaRPr lang="zh-CN" altLang="en-US" sz="1400" dirty="0"/>
          </a:p>
        </p:txBody>
      </p:sp>
      <p:pic>
        <p:nvPicPr>
          <p:cNvPr id="11" name="内容占位符 4">
            <a:extLst>
              <a:ext uri="{FF2B5EF4-FFF2-40B4-BE49-F238E27FC236}">
                <a16:creationId xmlns:a16="http://schemas.microsoft.com/office/drawing/2014/main" id="{B668B7C0-01B2-350A-E954-3AABA6E5E49D}"/>
              </a:ext>
            </a:extLst>
          </p:cNvPr>
          <p:cNvPicPr>
            <a:picLocks noGrp="1" noChangeAspect="1"/>
          </p:cNvPicPr>
          <p:nvPr>
            <p:ph idx="1"/>
          </p:nvPr>
        </p:nvPicPr>
        <p:blipFill>
          <a:blip r:embed="rId3"/>
          <a:stretch>
            <a:fillRect/>
          </a:stretch>
        </p:blipFill>
        <p:spPr>
          <a:xfrm>
            <a:off x="618398" y="2082815"/>
            <a:ext cx="5789051" cy="3473430"/>
          </a:xfrm>
          <a:prstGeom prst="rect">
            <a:avLst/>
          </a:prstGeom>
        </p:spPr>
      </p:pic>
      <p:pic>
        <p:nvPicPr>
          <p:cNvPr id="26" name="图片 25">
            <a:extLst>
              <a:ext uri="{FF2B5EF4-FFF2-40B4-BE49-F238E27FC236}">
                <a16:creationId xmlns:a16="http://schemas.microsoft.com/office/drawing/2014/main" id="{B6FA0E58-8AB5-55C4-95F5-C66A1AC8A2BA}"/>
              </a:ext>
            </a:extLst>
          </p:cNvPr>
          <p:cNvPicPr>
            <a:picLocks noChangeAspect="1"/>
          </p:cNvPicPr>
          <p:nvPr/>
        </p:nvPicPr>
        <p:blipFill rotWithShape="1">
          <a:blip r:embed="rId4"/>
          <a:srcRect r="433"/>
          <a:stretch/>
        </p:blipFill>
        <p:spPr>
          <a:xfrm>
            <a:off x="6945684" y="221963"/>
            <a:ext cx="5021484" cy="5334282"/>
          </a:xfrm>
          <a:prstGeom prst="rect">
            <a:avLst/>
          </a:prstGeom>
        </p:spPr>
      </p:pic>
      <p:pic>
        <p:nvPicPr>
          <p:cNvPr id="5" name="图片 4">
            <a:extLst>
              <a:ext uri="{FF2B5EF4-FFF2-40B4-BE49-F238E27FC236}">
                <a16:creationId xmlns:a16="http://schemas.microsoft.com/office/drawing/2014/main" id="{C98A7D5B-CA3E-DF5E-EFD9-94A15C02B194}"/>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60FA750-2EFB-3B97-6B9A-56D8C865BBA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4433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17A02A19-0690-6F2E-0E0A-5D9CB9779E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4160" y="1117600"/>
            <a:ext cx="7696200" cy="4622800"/>
          </a:xfrm>
          <a:prstGeom prst="rect">
            <a:avLst/>
          </a:prstGeom>
        </p:spPr>
      </p:pic>
      <p:pic>
        <p:nvPicPr>
          <p:cNvPr id="5" name="Picture 4" descr="Gödel Machine - Serious Science">
            <a:extLst>
              <a:ext uri="{FF2B5EF4-FFF2-40B4-BE49-F238E27FC236}">
                <a16:creationId xmlns:a16="http://schemas.microsoft.com/office/drawing/2014/main" id="{62BDB8B4-CA21-E4F7-E799-B33CB066B1B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6752" y="2312715"/>
            <a:ext cx="3839811" cy="255987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32BBF74-D367-C9C5-C8C2-40099395D096}"/>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2E6EFF43-A47C-AFBB-E682-C084D2045BD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857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4CC225B5-CD96-96D5-8186-F54A337219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18" y="1863255"/>
            <a:ext cx="5315175" cy="3713083"/>
          </a:xfrm>
          <a:prstGeom prst="rect">
            <a:avLst/>
          </a:prstGeom>
        </p:spPr>
      </p:pic>
      <p:pic>
        <p:nvPicPr>
          <p:cNvPr id="9" name="图片 8">
            <a:extLst>
              <a:ext uri="{FF2B5EF4-FFF2-40B4-BE49-F238E27FC236}">
                <a16:creationId xmlns:a16="http://schemas.microsoft.com/office/drawing/2014/main" id="{15860CBF-CC81-6F4D-BBBD-6D80FBC06F8D}"/>
              </a:ext>
            </a:extLst>
          </p:cNvPr>
          <p:cNvPicPr>
            <a:picLocks noChangeAspect="1"/>
          </p:cNvPicPr>
          <p:nvPr/>
        </p:nvPicPr>
        <p:blipFill>
          <a:blip r:embed="rId4"/>
          <a:stretch>
            <a:fillRect/>
          </a:stretch>
        </p:blipFill>
        <p:spPr>
          <a:xfrm>
            <a:off x="6096000" y="1776695"/>
            <a:ext cx="5614422" cy="3904575"/>
          </a:xfrm>
          <a:prstGeom prst="rect">
            <a:avLst/>
          </a:prstGeom>
        </p:spPr>
      </p:pic>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018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encoder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BA5D13F-67A8-47E4-0478-ECD9853AD258}"/>
              </a:ext>
            </a:extLst>
          </p:cNvPr>
          <p:cNvPicPr>
            <a:picLocks noChangeAspect="1"/>
          </p:cNvPicPr>
          <p:nvPr/>
        </p:nvPicPr>
        <p:blipFill>
          <a:blip r:embed="rId5"/>
          <a:stretch>
            <a:fillRect/>
          </a:stretch>
        </p:blipFill>
        <p:spPr>
          <a:xfrm>
            <a:off x="724829" y="2011059"/>
            <a:ext cx="7772400" cy="3163186"/>
          </a:xfrm>
          <a:prstGeom prst="rect">
            <a:avLst/>
          </a:prstGeom>
        </p:spPr>
      </p:pic>
      <p:pic>
        <p:nvPicPr>
          <p:cNvPr id="3" name="图片 2">
            <a:extLst>
              <a:ext uri="{FF2B5EF4-FFF2-40B4-BE49-F238E27FC236}">
                <a16:creationId xmlns:a16="http://schemas.microsoft.com/office/drawing/2014/main" id="{680CBEDF-42FE-AA57-DC04-6892DC5F2089}"/>
              </a:ext>
            </a:extLst>
          </p:cNvPr>
          <p:cNvPicPr>
            <a:picLocks noChangeAspect="1"/>
          </p:cNvPicPr>
          <p:nvPr/>
        </p:nvPicPr>
        <p:blipFill>
          <a:blip r:embed="rId6"/>
          <a:stretch>
            <a:fillRect/>
          </a:stretch>
        </p:blipFill>
        <p:spPr>
          <a:xfrm>
            <a:off x="8708482" y="89022"/>
            <a:ext cx="3244473" cy="5940094"/>
          </a:xfrm>
          <a:prstGeom prst="rect">
            <a:avLst/>
          </a:prstGeom>
        </p:spPr>
      </p:pic>
    </p:spTree>
    <p:extLst>
      <p:ext uri="{BB962C8B-B14F-4D97-AF65-F5344CB8AC3E}">
        <p14:creationId xmlns:p14="http://schemas.microsoft.com/office/powerpoint/2010/main" val="3824605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VAE</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encoder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293A1EB-454A-E1BE-B41A-1FC14246709B}"/>
              </a:ext>
            </a:extLst>
          </p:cNvPr>
          <p:cNvPicPr>
            <a:picLocks noChangeAspect="1"/>
          </p:cNvPicPr>
          <p:nvPr/>
        </p:nvPicPr>
        <p:blipFill>
          <a:blip r:embed="rId5"/>
          <a:stretch>
            <a:fillRect/>
          </a:stretch>
        </p:blipFill>
        <p:spPr>
          <a:xfrm>
            <a:off x="1374642" y="1347336"/>
            <a:ext cx="8638788" cy="4571359"/>
          </a:xfrm>
          <a:prstGeom prst="rect">
            <a:avLst/>
          </a:prstGeom>
        </p:spPr>
      </p:pic>
    </p:spTree>
    <p:extLst>
      <p:ext uri="{BB962C8B-B14F-4D97-AF65-F5344CB8AC3E}">
        <p14:creationId xmlns:p14="http://schemas.microsoft.com/office/powerpoint/2010/main" val="2965821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MDP</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1E2E9186-64CE-C902-91AB-DC3621ECD69F}"/>
              </a:ext>
            </a:extLst>
          </p:cNvPr>
          <p:cNvPicPr>
            <a:picLocks noChangeAspect="1"/>
          </p:cNvPicPr>
          <p:nvPr/>
        </p:nvPicPr>
        <p:blipFill>
          <a:blip r:embed="rId5"/>
          <a:stretch>
            <a:fillRect/>
          </a:stretch>
        </p:blipFill>
        <p:spPr>
          <a:xfrm>
            <a:off x="94730" y="1266610"/>
            <a:ext cx="6032500" cy="4307898"/>
          </a:xfrm>
          <a:prstGeom prst="rect">
            <a:avLst/>
          </a:prstGeom>
        </p:spPr>
      </p:pic>
      <p:pic>
        <p:nvPicPr>
          <p:cNvPr id="9" name="图片 8">
            <a:extLst>
              <a:ext uri="{FF2B5EF4-FFF2-40B4-BE49-F238E27FC236}">
                <a16:creationId xmlns:a16="http://schemas.microsoft.com/office/drawing/2014/main" id="{89101096-B9F0-E203-9E8C-923E4B8263E4}"/>
              </a:ext>
            </a:extLst>
          </p:cNvPr>
          <p:cNvPicPr>
            <a:picLocks noChangeAspect="1"/>
          </p:cNvPicPr>
          <p:nvPr/>
        </p:nvPicPr>
        <p:blipFill>
          <a:blip r:embed="rId6"/>
          <a:stretch>
            <a:fillRect/>
          </a:stretch>
        </p:blipFill>
        <p:spPr>
          <a:xfrm>
            <a:off x="7135518" y="1636798"/>
            <a:ext cx="3886200" cy="781979"/>
          </a:xfrm>
          <a:prstGeom prst="rect">
            <a:avLst/>
          </a:prstGeom>
        </p:spPr>
      </p:pic>
      <p:pic>
        <p:nvPicPr>
          <p:cNvPr id="11" name="图片 10">
            <a:extLst>
              <a:ext uri="{FF2B5EF4-FFF2-40B4-BE49-F238E27FC236}">
                <a16:creationId xmlns:a16="http://schemas.microsoft.com/office/drawing/2014/main" id="{94B921B5-648D-D6DA-94C3-1FD852636ECA}"/>
              </a:ext>
            </a:extLst>
          </p:cNvPr>
          <p:cNvPicPr>
            <a:picLocks noChangeAspect="1"/>
          </p:cNvPicPr>
          <p:nvPr/>
        </p:nvPicPr>
        <p:blipFill>
          <a:blip r:embed="rId7"/>
          <a:stretch>
            <a:fillRect/>
          </a:stretch>
        </p:blipFill>
        <p:spPr>
          <a:xfrm>
            <a:off x="6520648" y="2935966"/>
            <a:ext cx="5448032" cy="2190667"/>
          </a:xfrm>
          <a:prstGeom prst="rect">
            <a:avLst/>
          </a:prstGeom>
        </p:spPr>
      </p:pic>
      <p:sp>
        <p:nvSpPr>
          <p:cNvPr id="14" name="文本框 13">
            <a:extLst>
              <a:ext uri="{FF2B5EF4-FFF2-40B4-BE49-F238E27FC236}">
                <a16:creationId xmlns:a16="http://schemas.microsoft.com/office/drawing/2014/main" id="{879DD8AC-1B69-146B-4327-CF8158D25808}"/>
              </a:ext>
            </a:extLst>
          </p:cNvPr>
          <p:cNvSpPr txBox="1"/>
          <p:nvPr/>
        </p:nvSpPr>
        <p:spPr>
          <a:xfrm>
            <a:off x="5791200" y="5448168"/>
            <a:ext cx="6400800" cy="369332"/>
          </a:xfrm>
          <a:prstGeom prst="rect">
            <a:avLst/>
          </a:prstGeom>
          <a:noFill/>
        </p:spPr>
        <p:txBody>
          <a:bodyPr wrap="square">
            <a:spAutoFit/>
          </a:bodyPr>
          <a:lstStyle/>
          <a:p>
            <a:r>
              <a:rPr lang="zh-CN" altLang="en-US" dirty="0"/>
              <a:t>https://blog.csdn.net/KuXiaoQuShiHuai/article/details/109692063</a:t>
            </a:r>
          </a:p>
        </p:txBody>
      </p:sp>
    </p:spTree>
    <p:extLst>
      <p:ext uri="{BB962C8B-B14F-4D97-AF65-F5344CB8AC3E}">
        <p14:creationId xmlns:p14="http://schemas.microsoft.com/office/powerpoint/2010/main" val="3154108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World</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MDP</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2FCC61B-C3DE-8D19-598A-D64C9E2C5479}"/>
              </a:ext>
            </a:extLst>
          </p:cNvPr>
          <p:cNvPicPr>
            <a:picLocks noChangeAspect="1"/>
          </p:cNvPicPr>
          <p:nvPr/>
        </p:nvPicPr>
        <p:blipFill>
          <a:blip r:embed="rId5"/>
          <a:stretch>
            <a:fillRect/>
          </a:stretch>
        </p:blipFill>
        <p:spPr>
          <a:xfrm>
            <a:off x="5777179" y="1636798"/>
            <a:ext cx="5958604" cy="3615003"/>
          </a:xfrm>
          <a:prstGeom prst="rect">
            <a:avLst/>
          </a:prstGeom>
        </p:spPr>
      </p:pic>
      <p:pic>
        <p:nvPicPr>
          <p:cNvPr id="3" name="图片 2">
            <a:extLst>
              <a:ext uri="{FF2B5EF4-FFF2-40B4-BE49-F238E27FC236}">
                <a16:creationId xmlns:a16="http://schemas.microsoft.com/office/drawing/2014/main" id="{1F9CA34B-37C6-77D5-69B8-9A488CBE9282}"/>
              </a:ext>
            </a:extLst>
          </p:cNvPr>
          <p:cNvPicPr>
            <a:picLocks noChangeAspect="1"/>
          </p:cNvPicPr>
          <p:nvPr/>
        </p:nvPicPr>
        <p:blipFill>
          <a:blip r:embed="rId6"/>
          <a:stretch>
            <a:fillRect/>
          </a:stretch>
        </p:blipFill>
        <p:spPr>
          <a:xfrm>
            <a:off x="342900" y="1820608"/>
            <a:ext cx="4746581" cy="2942678"/>
          </a:xfrm>
          <a:prstGeom prst="rect">
            <a:avLst/>
          </a:prstGeom>
        </p:spPr>
      </p:pic>
    </p:spTree>
    <p:extLst>
      <p:ext uri="{BB962C8B-B14F-4D97-AF65-F5344CB8AC3E}">
        <p14:creationId xmlns:p14="http://schemas.microsoft.com/office/powerpoint/2010/main" val="635200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Controller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DAD692-0EC7-4BE5-48F0-174F64AE974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E30E9E8-CC2F-FCE3-FC2A-89AF31D73F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35EB22F-B7CC-7F68-B0A1-F9E3526CE88C}"/>
              </a:ext>
            </a:extLst>
          </p:cNvPr>
          <p:cNvPicPr>
            <a:picLocks noChangeAspect="1"/>
          </p:cNvPicPr>
          <p:nvPr/>
        </p:nvPicPr>
        <p:blipFill>
          <a:blip r:embed="rId5"/>
          <a:stretch>
            <a:fillRect/>
          </a:stretch>
        </p:blipFill>
        <p:spPr>
          <a:xfrm>
            <a:off x="279400" y="1640365"/>
            <a:ext cx="5614422" cy="3904575"/>
          </a:xfrm>
          <a:prstGeom prst="rect">
            <a:avLst/>
          </a:prstGeom>
        </p:spPr>
      </p:pic>
      <p:pic>
        <p:nvPicPr>
          <p:cNvPr id="5" name="图片 4">
            <a:extLst>
              <a:ext uri="{FF2B5EF4-FFF2-40B4-BE49-F238E27FC236}">
                <a16:creationId xmlns:a16="http://schemas.microsoft.com/office/drawing/2014/main" id="{05872975-49DB-4F16-2F82-EC4ED62DF232}"/>
              </a:ext>
            </a:extLst>
          </p:cNvPr>
          <p:cNvPicPr>
            <a:picLocks noChangeAspect="1"/>
          </p:cNvPicPr>
          <p:nvPr/>
        </p:nvPicPr>
        <p:blipFill>
          <a:blip r:embed="rId6"/>
          <a:stretch>
            <a:fillRect/>
          </a:stretch>
        </p:blipFill>
        <p:spPr>
          <a:xfrm>
            <a:off x="6767143" y="1640365"/>
            <a:ext cx="4508500" cy="1181100"/>
          </a:xfrm>
          <a:prstGeom prst="rect">
            <a:avLst/>
          </a:prstGeom>
        </p:spPr>
      </p:pic>
      <p:sp>
        <p:nvSpPr>
          <p:cNvPr id="11" name="文本框 10">
            <a:extLst>
              <a:ext uri="{FF2B5EF4-FFF2-40B4-BE49-F238E27FC236}">
                <a16:creationId xmlns:a16="http://schemas.microsoft.com/office/drawing/2014/main" id="{FFC70D16-7AD9-916E-3FAB-0DAA174B7955}"/>
              </a:ext>
            </a:extLst>
          </p:cNvPr>
          <p:cNvSpPr txBox="1"/>
          <p:nvPr/>
        </p:nvSpPr>
        <p:spPr>
          <a:xfrm>
            <a:off x="6273763" y="2932679"/>
            <a:ext cx="5462020" cy="2862322"/>
          </a:xfrm>
          <a:prstGeom prst="rect">
            <a:avLst/>
          </a:prstGeom>
          <a:noFill/>
        </p:spPr>
        <p:txBody>
          <a:bodyPr wrap="square">
            <a:spAutoFit/>
          </a:bodyPr>
          <a:lstStyle/>
          <a:p>
            <a:r>
              <a:rPr lang="en" altLang="zh-CN" dirty="0"/>
              <a:t>We used Covariance-Matrix Adaptation Evolution Strategy (CMA-ES) (Hansen, 2016) to evolve the weights for our C Model. Following the approach described in Evolving Stable Strategies (Ha, 2017b), we used a population size of 64, and had each agent perform the task 16 times with different initial random seeds. The fitness value for the agent is the average cumulative reward of the 16 random rollouts. The diagram below charts the best performer, worst performer, and mean fitness of the population of 64 agents at each generation</a:t>
            </a:r>
            <a:endParaRPr lang="zh-CN" altLang="en-US" dirty="0"/>
          </a:p>
        </p:txBody>
      </p:sp>
    </p:spTree>
    <p:extLst>
      <p:ext uri="{BB962C8B-B14F-4D97-AF65-F5344CB8AC3E}">
        <p14:creationId xmlns:p14="http://schemas.microsoft.com/office/powerpoint/2010/main" val="3629343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Car</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racing</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experiments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E228F68-D379-F291-CCC4-F79671A36303}"/>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E9886FF-F907-6931-FBD4-7055AC6085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B1EFCF5E-3991-B37A-D6EC-E74D01F8FA8E}"/>
              </a:ext>
            </a:extLst>
          </p:cNvPr>
          <p:cNvPicPr>
            <a:picLocks noChangeAspect="1"/>
          </p:cNvPicPr>
          <p:nvPr/>
        </p:nvPicPr>
        <p:blipFill>
          <a:blip r:embed="rId5"/>
          <a:stretch>
            <a:fillRect/>
          </a:stretch>
        </p:blipFill>
        <p:spPr>
          <a:xfrm>
            <a:off x="6425992" y="1152414"/>
            <a:ext cx="5765800" cy="4749413"/>
          </a:xfrm>
          <a:prstGeom prst="rect">
            <a:avLst/>
          </a:prstGeom>
        </p:spPr>
      </p:pic>
      <p:pic>
        <p:nvPicPr>
          <p:cNvPr id="14" name="图片 13">
            <a:extLst>
              <a:ext uri="{FF2B5EF4-FFF2-40B4-BE49-F238E27FC236}">
                <a16:creationId xmlns:a16="http://schemas.microsoft.com/office/drawing/2014/main" id="{858C5C5D-5356-E484-A2BB-613D1722BCFF}"/>
              </a:ext>
            </a:extLst>
          </p:cNvPr>
          <p:cNvPicPr>
            <a:picLocks noChangeAspect="1"/>
          </p:cNvPicPr>
          <p:nvPr/>
        </p:nvPicPr>
        <p:blipFill>
          <a:blip r:embed="rId6"/>
          <a:stretch>
            <a:fillRect/>
          </a:stretch>
        </p:blipFill>
        <p:spPr>
          <a:xfrm>
            <a:off x="519682" y="1540345"/>
            <a:ext cx="5576318" cy="4161950"/>
          </a:xfrm>
          <a:prstGeom prst="rect">
            <a:avLst/>
          </a:prstGeom>
        </p:spPr>
      </p:pic>
    </p:spTree>
    <p:extLst>
      <p:ext uri="{BB962C8B-B14F-4D97-AF65-F5344CB8AC3E}">
        <p14:creationId xmlns:p14="http://schemas.microsoft.com/office/powerpoint/2010/main" val="3562303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E228F68-D379-F291-CCC4-F79671A36303}"/>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E9886FF-F907-6931-FBD4-7055AC6085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CFF709B-39B1-B4D1-80EF-BB6B7699509D}"/>
              </a:ext>
            </a:extLst>
          </p:cNvPr>
          <p:cNvPicPr>
            <a:picLocks noChangeAspect="1"/>
          </p:cNvPicPr>
          <p:nvPr/>
        </p:nvPicPr>
        <p:blipFill>
          <a:blip r:embed="rId5"/>
          <a:stretch>
            <a:fillRect/>
          </a:stretch>
        </p:blipFill>
        <p:spPr>
          <a:xfrm>
            <a:off x="7533010" y="216410"/>
            <a:ext cx="4459982" cy="5702285"/>
          </a:xfrm>
          <a:prstGeom prst="rect">
            <a:avLst/>
          </a:prstGeom>
        </p:spPr>
      </p:pic>
      <p:pic>
        <p:nvPicPr>
          <p:cNvPr id="3" name="图片 2">
            <a:extLst>
              <a:ext uri="{FF2B5EF4-FFF2-40B4-BE49-F238E27FC236}">
                <a16:creationId xmlns:a16="http://schemas.microsoft.com/office/drawing/2014/main" id="{EB143365-A475-D716-FC6C-D18FDB3DE826}"/>
              </a:ext>
            </a:extLst>
          </p:cNvPr>
          <p:cNvPicPr>
            <a:picLocks noChangeAspect="1"/>
          </p:cNvPicPr>
          <p:nvPr/>
        </p:nvPicPr>
        <p:blipFill>
          <a:blip r:embed="rId6"/>
          <a:stretch>
            <a:fillRect/>
          </a:stretch>
        </p:blipFill>
        <p:spPr>
          <a:xfrm>
            <a:off x="529208" y="1820697"/>
            <a:ext cx="6690873" cy="3216606"/>
          </a:xfrm>
          <a:prstGeom prst="rect">
            <a:avLst/>
          </a:prstGeom>
        </p:spPr>
      </p:pic>
    </p:spTree>
    <p:extLst>
      <p:ext uri="{BB962C8B-B14F-4D97-AF65-F5344CB8AC3E}">
        <p14:creationId xmlns:p14="http://schemas.microsoft.com/office/powerpoint/2010/main" val="168422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Early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内容占位符 12">
            <a:extLst>
              <a:ext uri="{FF2B5EF4-FFF2-40B4-BE49-F238E27FC236}">
                <a16:creationId xmlns:a16="http://schemas.microsoft.com/office/drawing/2014/main" id="{F7695629-7EBD-F69E-F0BD-A6C8947B6E4C}"/>
              </a:ext>
            </a:extLst>
          </p:cNvPr>
          <p:cNvSpPr>
            <a:spLocks noGrp="1"/>
          </p:cNvSpPr>
          <p:nvPr>
            <p:ph idx="1"/>
          </p:nvPr>
        </p:nvSpPr>
        <p:spPr>
          <a:xfrm>
            <a:off x="724829" y="1998134"/>
            <a:ext cx="5323840" cy="1754326"/>
          </a:xfrm>
          <a:prstGeom prst="rect">
            <a:avLst/>
          </a:prstGeom>
        </p:spPr>
        <p:txBody>
          <a:bodyPr wrap="square">
            <a:spAutoFit/>
          </a:bodyPr>
          <a:lstStyle/>
          <a:p>
            <a:r>
              <a:rPr lang="en-US" altLang="zh-CN" b="1" dirty="0">
                <a:solidFill>
                  <a:srgbClr val="222222"/>
                </a:solidFill>
                <a:latin typeface="Arial" charset="0"/>
              </a:rPr>
              <a:t>Reinforcement learning</a:t>
            </a:r>
            <a:r>
              <a:rPr lang="en-US" altLang="zh-CN" dirty="0">
                <a:solidFill>
                  <a:srgbClr val="222222"/>
                </a:solidFill>
                <a:latin typeface="Arial" charset="0"/>
              </a:rPr>
              <a:t> (</a:t>
            </a:r>
            <a:r>
              <a:rPr lang="en-US" altLang="zh-CN" b="1" dirty="0">
                <a:solidFill>
                  <a:srgbClr val="222222"/>
                </a:solidFill>
                <a:latin typeface="Arial" charset="0"/>
              </a:rPr>
              <a:t>RL</a:t>
            </a:r>
            <a:r>
              <a:rPr lang="en-US" altLang="zh-CN" dirty="0">
                <a:solidFill>
                  <a:srgbClr val="222222"/>
                </a:solidFill>
                <a:latin typeface="Arial" charset="0"/>
              </a:rPr>
              <a:t>) is an area of </a:t>
            </a:r>
            <a:r>
              <a:rPr lang="en-US" altLang="zh-CN" dirty="0">
                <a:solidFill>
                  <a:srgbClr val="0B0080"/>
                </a:solidFill>
                <a:latin typeface="Arial" charset="0"/>
                <a:hlinkClick r:id="rId3" tooltip="Machine learning"/>
              </a:rPr>
              <a:t>machine learning</a:t>
            </a:r>
            <a:r>
              <a:rPr lang="en-US" altLang="zh-CN" dirty="0">
                <a:solidFill>
                  <a:srgbClr val="222222"/>
                </a:solidFill>
                <a:latin typeface="Arial" charset="0"/>
              </a:rPr>
              <a:t> inspired by </a:t>
            </a:r>
            <a:r>
              <a:rPr lang="en-US" altLang="zh-CN" dirty="0">
                <a:solidFill>
                  <a:srgbClr val="0B0080"/>
                </a:solidFill>
                <a:latin typeface="Arial" charset="0"/>
                <a:hlinkClick r:id="rId4" tooltip="Behaviorism"/>
              </a:rPr>
              <a:t>behaviourist psychology</a:t>
            </a:r>
            <a:r>
              <a:rPr lang="en-US" altLang="zh-CN" dirty="0">
                <a:solidFill>
                  <a:srgbClr val="222222"/>
                </a:solidFill>
                <a:latin typeface="Arial" charset="0"/>
              </a:rPr>
              <a:t>, concerned with how </a:t>
            </a:r>
            <a:r>
              <a:rPr lang="en-US" altLang="zh-CN" dirty="0">
                <a:solidFill>
                  <a:srgbClr val="0B0080"/>
                </a:solidFill>
                <a:latin typeface="Arial" charset="0"/>
                <a:hlinkClick r:id="rId5" tooltip="Software agent"/>
              </a:rPr>
              <a:t>software agents</a:t>
            </a:r>
            <a:r>
              <a:rPr lang="en-US" altLang="zh-CN" dirty="0">
                <a:solidFill>
                  <a:srgbClr val="222222"/>
                </a:solidFill>
                <a:latin typeface="Arial" charset="0"/>
              </a:rPr>
              <a:t> ought to take </a:t>
            </a:r>
            <a:r>
              <a:rPr lang="en-US" altLang="zh-CN" i="1" dirty="0">
                <a:solidFill>
                  <a:srgbClr val="FF0000"/>
                </a:solidFill>
                <a:latin typeface="Arial" charset="0"/>
                <a:hlinkClick r:id="rId6" tooltip="Action selection">
                  <a:extLst>
                    <a:ext uri="{A12FA001-AC4F-418D-AE19-62706E023703}">
                      <ahyp:hlinkClr xmlns:ahyp="http://schemas.microsoft.com/office/drawing/2018/hyperlinkcolor" val="tx"/>
                    </a:ext>
                  </a:extLst>
                </a:hlinkClick>
              </a:rPr>
              <a:t>actions</a:t>
            </a:r>
            <a:r>
              <a:rPr lang="en-US" altLang="zh-CN" dirty="0">
                <a:solidFill>
                  <a:srgbClr val="FF0000"/>
                </a:solidFill>
                <a:latin typeface="Arial" charset="0"/>
              </a:rPr>
              <a:t> in an </a:t>
            </a:r>
            <a:r>
              <a:rPr lang="en-US" altLang="zh-CN" i="1" dirty="0">
                <a:solidFill>
                  <a:srgbClr val="FF0000"/>
                </a:solidFill>
                <a:latin typeface="Arial" charset="0"/>
              </a:rPr>
              <a:t>environment</a:t>
            </a:r>
            <a:r>
              <a:rPr lang="en-US" altLang="zh-CN" dirty="0">
                <a:solidFill>
                  <a:srgbClr val="222222"/>
                </a:solidFill>
                <a:latin typeface="Arial" charset="0"/>
              </a:rPr>
              <a:t> so as to maximize some notion of cumulative </a:t>
            </a:r>
            <a:r>
              <a:rPr lang="en-US" altLang="zh-CN" i="1" dirty="0">
                <a:solidFill>
                  <a:srgbClr val="FF0000"/>
                </a:solidFill>
                <a:latin typeface="Arial" charset="0"/>
              </a:rPr>
              <a:t>reward</a:t>
            </a:r>
            <a:r>
              <a:rPr lang="en-US" altLang="zh-CN" dirty="0">
                <a:solidFill>
                  <a:srgbClr val="222222"/>
                </a:solidFill>
                <a:latin typeface="Arial" charset="0"/>
              </a:rPr>
              <a:t>.</a:t>
            </a:r>
            <a:endParaRPr lang="zh-CN" altLang="en-US" dirty="0"/>
          </a:p>
        </p:txBody>
      </p:sp>
      <p:pic>
        <p:nvPicPr>
          <p:cNvPr id="14" name="Picture 4" descr="http://www-cs.stanford.edu/system/files/memoriam/Arthur%20Samuel%20picture.jpg?1332293092">
            <a:extLst>
              <a:ext uri="{FF2B5EF4-FFF2-40B4-BE49-F238E27FC236}">
                <a16:creationId xmlns:a16="http://schemas.microsoft.com/office/drawing/2014/main" id="{DB949AF2-A87A-0BED-31F7-740148512967}"/>
              </a:ext>
            </a:extLst>
          </p:cNvPr>
          <p:cNvPicPr>
            <a:picLocks noChangeAspect="1" noChangeArrowheads="1"/>
          </p:cNvPicPr>
          <p:nvPr/>
        </p:nvPicPr>
        <p:blipFill>
          <a:blip r:embed="rId7" cstate="print"/>
          <a:srcRect/>
          <a:stretch>
            <a:fillRect/>
          </a:stretch>
        </p:blipFill>
        <p:spPr bwMode="auto">
          <a:xfrm>
            <a:off x="6048669" y="394603"/>
            <a:ext cx="2293313" cy="2981308"/>
          </a:xfrm>
          <a:prstGeom prst="rect">
            <a:avLst/>
          </a:prstGeom>
          <a:noFill/>
        </p:spPr>
      </p:pic>
      <p:pic>
        <p:nvPicPr>
          <p:cNvPr id="15" name="Picture 6" descr="File:CheckersStandard.jpg">
            <a:extLst>
              <a:ext uri="{FF2B5EF4-FFF2-40B4-BE49-F238E27FC236}">
                <a16:creationId xmlns:a16="http://schemas.microsoft.com/office/drawing/2014/main" id="{7AF57FB2-EB96-DA22-75E8-83970AD42BC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436646" y="3484880"/>
            <a:ext cx="3609655" cy="2400421"/>
          </a:xfrm>
          <a:prstGeom prst="rect">
            <a:avLst/>
          </a:prstGeom>
          <a:noFill/>
        </p:spPr>
      </p:pic>
      <p:sp>
        <p:nvSpPr>
          <p:cNvPr id="16" name="文本框 15">
            <a:extLst>
              <a:ext uri="{FF2B5EF4-FFF2-40B4-BE49-F238E27FC236}">
                <a16:creationId xmlns:a16="http://schemas.microsoft.com/office/drawing/2014/main" id="{D802FA58-43A6-4B3C-11E4-3669E9C1F22C}"/>
              </a:ext>
            </a:extLst>
          </p:cNvPr>
          <p:cNvSpPr txBox="1"/>
          <p:nvPr/>
        </p:nvSpPr>
        <p:spPr>
          <a:xfrm>
            <a:off x="6321861" y="3556016"/>
            <a:ext cx="1873770" cy="369332"/>
          </a:xfrm>
          <a:prstGeom prst="rect">
            <a:avLst/>
          </a:prstGeom>
          <a:noFill/>
        </p:spPr>
        <p:txBody>
          <a:bodyPr wrap="square" rtlCol="0">
            <a:spAutoFit/>
          </a:bodyPr>
          <a:lstStyle/>
          <a:p>
            <a:r>
              <a:rPr kumimoji="1" lang="en-US" altLang="zh-CN" dirty="0"/>
              <a:t>Arthur</a:t>
            </a:r>
            <a:r>
              <a:rPr kumimoji="1" lang="zh-CN" altLang="en-US" dirty="0"/>
              <a:t> </a:t>
            </a:r>
            <a:r>
              <a:rPr kumimoji="1" lang="en-US" altLang="zh-CN" dirty="0"/>
              <a:t>Samuel</a:t>
            </a:r>
            <a:endParaRPr kumimoji="1" lang="zh-CN" altLang="en-US" dirty="0"/>
          </a:p>
        </p:txBody>
      </p:sp>
      <p:sp>
        <p:nvSpPr>
          <p:cNvPr id="3" name="文本框 2">
            <a:extLst>
              <a:ext uri="{FF2B5EF4-FFF2-40B4-BE49-F238E27FC236}">
                <a16:creationId xmlns:a16="http://schemas.microsoft.com/office/drawing/2014/main" id="{3D7FEF5D-2D9F-A30D-8F23-F8B7C54579AE}"/>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5" name="图片 4">
            <a:extLst>
              <a:ext uri="{FF2B5EF4-FFF2-40B4-BE49-F238E27FC236}">
                <a16:creationId xmlns:a16="http://schemas.microsoft.com/office/drawing/2014/main" id="{E90931D1-4351-F31B-55EC-BF87750760D5}"/>
              </a:ext>
            </a:extLst>
          </p:cNvPr>
          <p:cNvPicPr>
            <a:picLocks noChangeAspect="1"/>
          </p:cNvPicPr>
          <p:nvPr/>
        </p:nvPicPr>
        <p:blipFill>
          <a:blip r:embed="rId9"/>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217FC35-04AA-A080-0D39-B18DC88147F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483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Dreaming</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26CB5C06-9E03-8F6A-7E0F-AEFD4CFE41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0727" y="1606523"/>
            <a:ext cx="3680005" cy="3972280"/>
          </a:xfrm>
          <a:prstGeom prst="rect">
            <a:avLst/>
          </a:prstGeom>
        </p:spPr>
      </p:pic>
      <p:pic>
        <p:nvPicPr>
          <p:cNvPr id="11" name="图片 10">
            <a:extLst>
              <a:ext uri="{FF2B5EF4-FFF2-40B4-BE49-F238E27FC236}">
                <a16:creationId xmlns:a16="http://schemas.microsoft.com/office/drawing/2014/main" id="{C4AED0CA-EA00-6B7C-46E1-F72F5D8F14D9}"/>
              </a:ext>
            </a:extLst>
          </p:cNvPr>
          <p:cNvPicPr>
            <a:picLocks noChangeAspect="1"/>
          </p:cNvPicPr>
          <p:nvPr/>
        </p:nvPicPr>
        <p:blipFill>
          <a:blip r:embed="rId4"/>
          <a:stretch>
            <a:fillRect/>
          </a:stretch>
        </p:blipFill>
        <p:spPr>
          <a:xfrm>
            <a:off x="4459262" y="1606535"/>
            <a:ext cx="7388398" cy="3972257"/>
          </a:xfrm>
          <a:prstGeom prst="rect">
            <a:avLst/>
          </a:prstGeom>
        </p:spPr>
      </p:pic>
      <p:pic>
        <p:nvPicPr>
          <p:cNvPr id="4" name="图片 3">
            <a:extLst>
              <a:ext uri="{FF2B5EF4-FFF2-40B4-BE49-F238E27FC236}">
                <a16:creationId xmlns:a16="http://schemas.microsoft.com/office/drawing/2014/main" id="{1E228F68-D379-F291-CCC4-F79671A36303}"/>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E9886FF-F907-6931-FBD4-7055AC60857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a:extLst>
              <a:ext uri="{FF2B5EF4-FFF2-40B4-BE49-F238E27FC236}">
                <a16:creationId xmlns:a16="http://schemas.microsoft.com/office/drawing/2014/main" id="{57CB8165-2B04-7385-F63F-94C22FE1C81A}"/>
              </a:ext>
            </a:extLst>
          </p:cNvPr>
          <p:cNvSpPr/>
          <p:nvPr/>
        </p:nvSpPr>
        <p:spPr>
          <a:xfrm>
            <a:off x="1244600" y="2857500"/>
            <a:ext cx="355600" cy="3175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65929752-49EA-B7E9-09FD-092AC7C12847}"/>
              </a:ext>
            </a:extLst>
          </p:cNvPr>
          <p:cNvSpPr txBox="1"/>
          <p:nvPr/>
        </p:nvSpPr>
        <p:spPr>
          <a:xfrm>
            <a:off x="2832100" y="2857500"/>
            <a:ext cx="1041400" cy="369332"/>
          </a:xfrm>
          <a:prstGeom prst="rect">
            <a:avLst/>
          </a:prstGeom>
          <a:noFill/>
        </p:spPr>
        <p:txBody>
          <a:bodyPr wrap="square" rtlCol="0">
            <a:spAutoFit/>
          </a:bodyPr>
          <a:lstStyle/>
          <a:p>
            <a:r>
              <a:rPr kumimoji="1" lang="en-US" altLang="zh-CN" dirty="0">
                <a:solidFill>
                  <a:srgbClr val="FF0000"/>
                </a:solidFill>
              </a:rPr>
              <a:t>dead</a:t>
            </a:r>
            <a:endParaRPr kumimoji="1" lang="zh-CN" altLang="en-US" dirty="0">
              <a:solidFill>
                <a:srgbClr val="FF0000"/>
              </a:solidFill>
            </a:endParaRPr>
          </a:p>
        </p:txBody>
      </p:sp>
      <p:cxnSp>
        <p:nvCxnSpPr>
          <p:cNvPr id="12" name="直线箭头连接符 11">
            <a:extLst>
              <a:ext uri="{FF2B5EF4-FFF2-40B4-BE49-F238E27FC236}">
                <a16:creationId xmlns:a16="http://schemas.microsoft.com/office/drawing/2014/main" id="{065C8ED1-F6A4-D076-C09F-7D4CC2A140EE}"/>
              </a:ext>
            </a:extLst>
          </p:cNvPr>
          <p:cNvCxnSpPr>
            <a:cxnSpLocks/>
          </p:cNvCxnSpPr>
          <p:nvPr/>
        </p:nvCxnSpPr>
        <p:spPr>
          <a:xfrm>
            <a:off x="1600200" y="3175000"/>
            <a:ext cx="1231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690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About</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temperature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E228F68-D379-F291-CCC4-F79671A36303}"/>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E9886FF-F907-6931-FBD4-7055AC6085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ADBDF1ED-61B1-44F0-A627-3EFBF8267AD0}"/>
              </a:ext>
            </a:extLst>
          </p:cNvPr>
          <p:cNvPicPr>
            <a:picLocks noChangeAspect="1"/>
          </p:cNvPicPr>
          <p:nvPr/>
        </p:nvPicPr>
        <p:blipFill>
          <a:blip r:embed="rId5"/>
          <a:stretch>
            <a:fillRect/>
          </a:stretch>
        </p:blipFill>
        <p:spPr>
          <a:xfrm>
            <a:off x="5277587" y="2046566"/>
            <a:ext cx="6691093" cy="3358397"/>
          </a:xfrm>
          <a:prstGeom prst="rect">
            <a:avLst/>
          </a:prstGeom>
        </p:spPr>
      </p:pic>
      <p:pic>
        <p:nvPicPr>
          <p:cNvPr id="14" name="图片 13">
            <a:extLst>
              <a:ext uri="{FF2B5EF4-FFF2-40B4-BE49-F238E27FC236}">
                <a16:creationId xmlns:a16="http://schemas.microsoft.com/office/drawing/2014/main" id="{CF6E8E65-7B59-623B-01B9-2E6C51E31FB3}"/>
              </a:ext>
            </a:extLst>
          </p:cNvPr>
          <p:cNvPicPr>
            <a:picLocks noChangeAspect="1"/>
          </p:cNvPicPr>
          <p:nvPr/>
        </p:nvPicPr>
        <p:blipFill>
          <a:blip r:embed="rId6"/>
          <a:stretch>
            <a:fillRect/>
          </a:stretch>
        </p:blipFill>
        <p:spPr>
          <a:xfrm>
            <a:off x="94730" y="1703808"/>
            <a:ext cx="5182857" cy="3701155"/>
          </a:xfrm>
          <a:prstGeom prst="rect">
            <a:avLst/>
          </a:prstGeom>
        </p:spPr>
      </p:pic>
    </p:spTree>
    <p:extLst>
      <p:ext uri="{BB962C8B-B14F-4D97-AF65-F5344CB8AC3E}">
        <p14:creationId xmlns:p14="http://schemas.microsoft.com/office/powerpoint/2010/main" val="13251335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Iterative Training Procedure</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/pdf/1803.10122.pdf</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E228F68-D379-F291-CCC4-F79671A36303}"/>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E9886FF-F907-6931-FBD4-7055AC60857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B8F1202-67FA-FC48-03FA-AB468D277098}"/>
              </a:ext>
            </a:extLst>
          </p:cNvPr>
          <p:cNvPicPr>
            <a:picLocks noChangeAspect="1"/>
          </p:cNvPicPr>
          <p:nvPr/>
        </p:nvPicPr>
        <p:blipFill>
          <a:blip r:embed="rId5"/>
          <a:stretch>
            <a:fillRect/>
          </a:stretch>
        </p:blipFill>
        <p:spPr>
          <a:xfrm>
            <a:off x="483221" y="3429000"/>
            <a:ext cx="6117332" cy="2585438"/>
          </a:xfrm>
          <a:prstGeom prst="rect">
            <a:avLst/>
          </a:prstGeom>
        </p:spPr>
      </p:pic>
      <p:pic>
        <p:nvPicPr>
          <p:cNvPr id="3" name="图片 2">
            <a:extLst>
              <a:ext uri="{FF2B5EF4-FFF2-40B4-BE49-F238E27FC236}">
                <a16:creationId xmlns:a16="http://schemas.microsoft.com/office/drawing/2014/main" id="{971E4DF8-88D8-0C28-35E5-05E76DB67EA7}"/>
              </a:ext>
            </a:extLst>
          </p:cNvPr>
          <p:cNvPicPr>
            <a:picLocks noChangeAspect="1"/>
          </p:cNvPicPr>
          <p:nvPr/>
        </p:nvPicPr>
        <p:blipFill>
          <a:blip r:embed="rId6"/>
          <a:stretch>
            <a:fillRect/>
          </a:stretch>
        </p:blipFill>
        <p:spPr>
          <a:xfrm>
            <a:off x="4419600" y="1080785"/>
            <a:ext cx="7772400" cy="2531918"/>
          </a:xfrm>
          <a:prstGeom prst="rect">
            <a:avLst/>
          </a:prstGeom>
        </p:spPr>
      </p:pic>
    </p:spTree>
    <p:extLst>
      <p:ext uri="{BB962C8B-B14F-4D97-AF65-F5344CB8AC3E}">
        <p14:creationId xmlns:p14="http://schemas.microsoft.com/office/powerpoint/2010/main" val="1686204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7EEF689-A69F-A3A3-55A4-C6487773C02A}"/>
              </a:ext>
            </a:extLst>
          </p:cNvPr>
          <p:cNvSpPr txBox="1"/>
          <p:nvPr/>
        </p:nvSpPr>
        <p:spPr>
          <a:xfrm>
            <a:off x="434063" y="6272491"/>
            <a:ext cx="64082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https://arxiv.org/abs/1912.01603</a:t>
            </a:r>
          </a:p>
        </p:txBody>
      </p:sp>
      <p:pic>
        <p:nvPicPr>
          <p:cNvPr id="4" name="图片 3">
            <a:extLst>
              <a:ext uri="{FF2B5EF4-FFF2-40B4-BE49-F238E27FC236}">
                <a16:creationId xmlns:a16="http://schemas.microsoft.com/office/drawing/2014/main" id="{7ACC5527-F045-3910-AD74-153C05EF75EE}"/>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9BA53944-5539-7222-4CDF-7CB49F732D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131403A-159E-DA28-EF0F-BBF2A07891AB}"/>
              </a:ext>
            </a:extLst>
          </p:cNvPr>
          <p:cNvPicPr>
            <a:picLocks noChangeAspect="1"/>
          </p:cNvPicPr>
          <p:nvPr/>
        </p:nvPicPr>
        <p:blipFill>
          <a:blip r:embed="rId5"/>
          <a:stretch>
            <a:fillRect/>
          </a:stretch>
        </p:blipFill>
        <p:spPr>
          <a:xfrm>
            <a:off x="5695284" y="89022"/>
            <a:ext cx="6284480" cy="5781490"/>
          </a:xfrm>
          <a:prstGeom prst="rect">
            <a:avLst/>
          </a:prstGeom>
        </p:spPr>
      </p:pic>
      <p:pic>
        <p:nvPicPr>
          <p:cNvPr id="11" name="图片 10">
            <a:extLst>
              <a:ext uri="{FF2B5EF4-FFF2-40B4-BE49-F238E27FC236}">
                <a16:creationId xmlns:a16="http://schemas.microsoft.com/office/drawing/2014/main" id="{F732DDD6-E0AD-8468-CDD9-76BEA8B49D8A}"/>
              </a:ext>
            </a:extLst>
          </p:cNvPr>
          <p:cNvPicPr>
            <a:picLocks noChangeAspect="1"/>
          </p:cNvPicPr>
          <p:nvPr/>
        </p:nvPicPr>
        <p:blipFill>
          <a:blip r:embed="rId6"/>
          <a:stretch>
            <a:fillRect/>
          </a:stretch>
        </p:blipFill>
        <p:spPr>
          <a:xfrm>
            <a:off x="434063" y="1669951"/>
            <a:ext cx="5007131" cy="1922242"/>
          </a:xfrm>
          <a:prstGeom prst="rect">
            <a:avLst/>
          </a:prstGeom>
        </p:spPr>
      </p:pic>
      <p:pic>
        <p:nvPicPr>
          <p:cNvPr id="12" name="图片 11">
            <a:extLst>
              <a:ext uri="{FF2B5EF4-FFF2-40B4-BE49-F238E27FC236}">
                <a16:creationId xmlns:a16="http://schemas.microsoft.com/office/drawing/2014/main" id="{3E0A9B8E-A612-4D9B-338E-BDCA3CA68D71}"/>
              </a:ext>
            </a:extLst>
          </p:cNvPr>
          <p:cNvPicPr>
            <a:picLocks noChangeAspect="1"/>
          </p:cNvPicPr>
          <p:nvPr/>
        </p:nvPicPr>
        <p:blipFill>
          <a:blip r:embed="rId7"/>
          <a:stretch>
            <a:fillRect/>
          </a:stretch>
        </p:blipFill>
        <p:spPr>
          <a:xfrm>
            <a:off x="1025912" y="3991319"/>
            <a:ext cx="3263455" cy="1879193"/>
          </a:xfrm>
          <a:prstGeom prst="rect">
            <a:avLst/>
          </a:prstGeom>
        </p:spPr>
      </p:pic>
    </p:spTree>
    <p:extLst>
      <p:ext uri="{BB962C8B-B14F-4D97-AF65-F5344CB8AC3E}">
        <p14:creationId xmlns:p14="http://schemas.microsoft.com/office/powerpoint/2010/main" val="3894894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1038946-FD3F-E83A-8684-8FC9F768D80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8773671A-E045-15C4-57AC-CB2764732F3E}"/>
              </a:ext>
            </a:extLst>
          </p:cNvPr>
          <p:cNvSpPr txBox="1"/>
          <p:nvPr/>
        </p:nvSpPr>
        <p:spPr>
          <a:xfrm>
            <a:off x="1025912" y="436469"/>
            <a:ext cx="8987518" cy="646331"/>
          </a:xfrm>
          <a:prstGeom prst="rect">
            <a:avLst/>
          </a:prstGeom>
          <a:noFill/>
        </p:spPr>
        <p:txBody>
          <a:bodyPr wrap="square" rtlCol="0">
            <a:spAutoFit/>
          </a:bodyPr>
          <a:lstStyle/>
          <a:p>
            <a:pPr>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Components of Dreamer</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747E672D-AD50-0BA8-F667-CB827BBC04C4}"/>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7C2B4B1B-1422-F29D-4188-E036C9E640D0}"/>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A8FB6F7-5E40-2D33-E780-C6A1C361F861}"/>
              </a:ext>
            </a:extLst>
          </p:cNvPr>
          <p:cNvSpPr txBox="1"/>
          <p:nvPr/>
        </p:nvSpPr>
        <p:spPr>
          <a:xfrm>
            <a:off x="434063" y="6272491"/>
            <a:ext cx="64082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https://arxiv.org/abs/1912.01603</a:t>
            </a:r>
          </a:p>
        </p:txBody>
      </p:sp>
      <p:pic>
        <p:nvPicPr>
          <p:cNvPr id="4" name="图片 3">
            <a:extLst>
              <a:ext uri="{FF2B5EF4-FFF2-40B4-BE49-F238E27FC236}">
                <a16:creationId xmlns:a16="http://schemas.microsoft.com/office/drawing/2014/main" id="{C1047A17-2E64-A96D-9400-51BF0D68209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D7AB4E86-D31D-4BA4-9ED7-9C111BC1F5E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6E1F4150-ABB5-9E40-D8C4-7A41E7920758}"/>
              </a:ext>
            </a:extLst>
          </p:cNvPr>
          <p:cNvPicPr>
            <a:picLocks noChangeAspect="1"/>
          </p:cNvPicPr>
          <p:nvPr/>
        </p:nvPicPr>
        <p:blipFill>
          <a:blip r:embed="rId5"/>
          <a:stretch>
            <a:fillRect/>
          </a:stretch>
        </p:blipFill>
        <p:spPr>
          <a:xfrm>
            <a:off x="717875" y="1697726"/>
            <a:ext cx="10557768" cy="3462547"/>
          </a:xfrm>
          <a:prstGeom prst="rect">
            <a:avLst/>
          </a:prstGeom>
        </p:spPr>
      </p:pic>
    </p:spTree>
    <p:extLst>
      <p:ext uri="{BB962C8B-B14F-4D97-AF65-F5344CB8AC3E}">
        <p14:creationId xmlns:p14="http://schemas.microsoft.com/office/powerpoint/2010/main" val="4275485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6148B12-2EE4-E3B2-3758-C668B1591A81}"/>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6CB2F60-F677-A35C-48F2-59D286A87D24}"/>
              </a:ext>
            </a:extLst>
          </p:cNvPr>
          <p:cNvSpPr txBox="1"/>
          <p:nvPr/>
        </p:nvSpPr>
        <p:spPr>
          <a:xfrm>
            <a:off x="1025912" y="436469"/>
            <a:ext cx="8987518" cy="646331"/>
          </a:xfrm>
          <a:prstGeom prst="rect">
            <a:avLst/>
          </a:prstGeom>
          <a:noFill/>
        </p:spPr>
        <p:txBody>
          <a:bodyPr wrap="square" rtlCol="0">
            <a:spAutoFit/>
          </a:bodyPr>
          <a:lstStyle/>
          <a:p>
            <a:pPr>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Algorithm</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1335FFB-5182-3CE9-8C73-468848FF7A3B}"/>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61FAD1D5-BDA7-0F84-3930-33373674C464}"/>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092752-1C36-E932-57FF-5D51B3077705}"/>
              </a:ext>
            </a:extLst>
          </p:cNvPr>
          <p:cNvSpPr txBox="1"/>
          <p:nvPr/>
        </p:nvSpPr>
        <p:spPr>
          <a:xfrm>
            <a:off x="434063" y="6272491"/>
            <a:ext cx="64082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https://arxiv.org/abs/1912.01603</a:t>
            </a:r>
          </a:p>
        </p:txBody>
      </p:sp>
      <p:pic>
        <p:nvPicPr>
          <p:cNvPr id="4" name="图片 3">
            <a:extLst>
              <a:ext uri="{FF2B5EF4-FFF2-40B4-BE49-F238E27FC236}">
                <a16:creationId xmlns:a16="http://schemas.microsoft.com/office/drawing/2014/main" id="{08247265-A3FA-130A-D5B5-91F5D33822C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7E3717D-4D7D-05FC-A212-33F076A2F4C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32AAD77E-8E76-B0BE-6EB3-23D08909AE15}"/>
              </a:ext>
            </a:extLst>
          </p:cNvPr>
          <p:cNvPicPr>
            <a:picLocks noChangeAspect="1"/>
          </p:cNvPicPr>
          <p:nvPr/>
        </p:nvPicPr>
        <p:blipFill>
          <a:blip r:embed="rId5"/>
          <a:stretch>
            <a:fillRect/>
          </a:stretch>
        </p:blipFill>
        <p:spPr>
          <a:xfrm>
            <a:off x="4419600" y="195685"/>
            <a:ext cx="7772400" cy="5806481"/>
          </a:xfrm>
          <a:prstGeom prst="rect">
            <a:avLst/>
          </a:prstGeom>
        </p:spPr>
      </p:pic>
      <p:sp>
        <p:nvSpPr>
          <p:cNvPr id="5" name="文本框 4">
            <a:extLst>
              <a:ext uri="{FF2B5EF4-FFF2-40B4-BE49-F238E27FC236}">
                <a16:creationId xmlns:a16="http://schemas.microsoft.com/office/drawing/2014/main" id="{9621DBBD-B574-3907-13D6-CDC43C79F995}"/>
              </a:ext>
            </a:extLst>
          </p:cNvPr>
          <p:cNvSpPr txBox="1"/>
          <p:nvPr/>
        </p:nvSpPr>
        <p:spPr>
          <a:xfrm>
            <a:off x="2878183" y="3405026"/>
            <a:ext cx="1541417" cy="369332"/>
          </a:xfrm>
          <a:prstGeom prst="rect">
            <a:avLst/>
          </a:prstGeom>
          <a:noFill/>
        </p:spPr>
        <p:txBody>
          <a:bodyPr wrap="square" rtlCol="0">
            <a:spAutoFit/>
          </a:bodyPr>
          <a:lstStyle/>
          <a:p>
            <a:r>
              <a:rPr kumimoji="1" lang="en-US" altLang="zh-CN" dirty="0"/>
              <a:t>Action</a:t>
            </a:r>
            <a:r>
              <a:rPr kumimoji="1" lang="zh-CN" altLang="en-US" dirty="0"/>
              <a:t> </a:t>
            </a:r>
            <a:r>
              <a:rPr kumimoji="1" lang="en-US" altLang="zh-CN" dirty="0"/>
              <a:t>model</a:t>
            </a:r>
            <a:endParaRPr kumimoji="1" lang="zh-CN" altLang="en-US" dirty="0"/>
          </a:p>
        </p:txBody>
      </p:sp>
      <p:cxnSp>
        <p:nvCxnSpPr>
          <p:cNvPr id="11" name="直线箭头连接符 10">
            <a:extLst>
              <a:ext uri="{FF2B5EF4-FFF2-40B4-BE49-F238E27FC236}">
                <a16:creationId xmlns:a16="http://schemas.microsoft.com/office/drawing/2014/main" id="{A07B428A-130B-015F-E298-17DD57AA73E9}"/>
              </a:ext>
            </a:extLst>
          </p:cNvPr>
          <p:cNvCxnSpPr>
            <a:stCxn id="5" idx="3"/>
          </p:cNvCxnSpPr>
          <p:nvPr/>
        </p:nvCxnSpPr>
        <p:spPr>
          <a:xfrm>
            <a:off x="4419600" y="3589692"/>
            <a:ext cx="583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E7A4EF5-20B6-DDB5-4825-75BCC649A6BF}"/>
              </a:ext>
            </a:extLst>
          </p:cNvPr>
          <p:cNvSpPr txBox="1"/>
          <p:nvPr/>
        </p:nvSpPr>
        <p:spPr>
          <a:xfrm>
            <a:off x="2878183" y="3694141"/>
            <a:ext cx="1541417" cy="369332"/>
          </a:xfrm>
          <a:prstGeom prst="rect">
            <a:avLst/>
          </a:prstGeom>
          <a:noFill/>
        </p:spPr>
        <p:txBody>
          <a:bodyPr wrap="square" rtlCol="0">
            <a:spAutoFit/>
          </a:bodyPr>
          <a:lstStyle/>
          <a:p>
            <a:r>
              <a:rPr kumimoji="1" lang="en-US" altLang="zh-CN" dirty="0"/>
              <a:t>Value</a:t>
            </a:r>
            <a:r>
              <a:rPr kumimoji="1" lang="zh-CN" altLang="en-US" dirty="0"/>
              <a:t> </a:t>
            </a:r>
            <a:r>
              <a:rPr kumimoji="1" lang="en-US" altLang="zh-CN" dirty="0"/>
              <a:t>network</a:t>
            </a:r>
            <a:endParaRPr kumimoji="1" lang="zh-CN" altLang="en-US" dirty="0"/>
          </a:p>
        </p:txBody>
      </p:sp>
      <p:cxnSp>
        <p:nvCxnSpPr>
          <p:cNvPr id="13" name="直线箭头连接符 12">
            <a:extLst>
              <a:ext uri="{FF2B5EF4-FFF2-40B4-BE49-F238E27FC236}">
                <a16:creationId xmlns:a16="http://schemas.microsoft.com/office/drawing/2014/main" id="{406FDEED-FDB9-D6F8-EC0F-C11BD7A0A0CA}"/>
              </a:ext>
            </a:extLst>
          </p:cNvPr>
          <p:cNvCxnSpPr/>
          <p:nvPr/>
        </p:nvCxnSpPr>
        <p:spPr>
          <a:xfrm>
            <a:off x="4419600" y="3913423"/>
            <a:ext cx="583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027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6834A63-58F0-EBD4-8545-30797DD46A51}"/>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8D0A9250-73A8-86E0-5441-AB35803563E4}"/>
              </a:ext>
            </a:extLst>
          </p:cNvPr>
          <p:cNvSpPr txBox="1"/>
          <p:nvPr/>
        </p:nvSpPr>
        <p:spPr>
          <a:xfrm>
            <a:off x="1025912" y="436469"/>
            <a:ext cx="8987518" cy="646331"/>
          </a:xfrm>
          <a:prstGeom prst="rect">
            <a:avLst/>
          </a:prstGeom>
          <a:noFill/>
        </p:spPr>
        <p:txBody>
          <a:bodyPr wrap="square" rtlCol="0">
            <a:spAutoFit/>
          </a:bodyPr>
          <a:lstStyle/>
          <a:p>
            <a:pPr>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0D33B4BF-681B-1C6B-78BE-C5797E52A3C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4DEC4DC8-D07E-5983-89FD-54944C1A291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30E5B89-D855-BB07-2B02-C66A2D4A972B}"/>
              </a:ext>
            </a:extLst>
          </p:cNvPr>
          <p:cNvSpPr txBox="1"/>
          <p:nvPr/>
        </p:nvSpPr>
        <p:spPr>
          <a:xfrm>
            <a:off x="434063" y="6272491"/>
            <a:ext cx="64082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https://arxiv.org/abs/1912.01603</a:t>
            </a:r>
          </a:p>
        </p:txBody>
      </p:sp>
      <p:pic>
        <p:nvPicPr>
          <p:cNvPr id="4" name="图片 3">
            <a:extLst>
              <a:ext uri="{FF2B5EF4-FFF2-40B4-BE49-F238E27FC236}">
                <a16:creationId xmlns:a16="http://schemas.microsoft.com/office/drawing/2014/main" id="{275EA45C-54C0-7DD9-E8C9-8EEA65EDD52C}"/>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006C17C1-76E4-69D1-3D30-1FCDD6F8E70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5C44EC88-C991-557F-9797-BCEEA2F76EDB}"/>
              </a:ext>
            </a:extLst>
          </p:cNvPr>
          <p:cNvPicPr>
            <a:picLocks noChangeAspect="1"/>
          </p:cNvPicPr>
          <p:nvPr/>
        </p:nvPicPr>
        <p:blipFill>
          <a:blip r:embed="rId5"/>
          <a:stretch>
            <a:fillRect/>
          </a:stretch>
        </p:blipFill>
        <p:spPr>
          <a:xfrm>
            <a:off x="1025911" y="1385753"/>
            <a:ext cx="10249731" cy="4380470"/>
          </a:xfrm>
          <a:prstGeom prst="rect">
            <a:avLst/>
          </a:prstGeom>
        </p:spPr>
      </p:pic>
    </p:spTree>
    <p:extLst>
      <p:ext uri="{BB962C8B-B14F-4D97-AF65-F5344CB8AC3E}">
        <p14:creationId xmlns:p14="http://schemas.microsoft.com/office/powerpoint/2010/main" val="2080141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5D7BB7-DED1-0715-3C14-F4CFA4D72DB0}"/>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51CC848-6ECD-529E-84C0-C9B392D61CEE}"/>
              </a:ext>
            </a:extLst>
          </p:cNvPr>
          <p:cNvSpPr txBox="1"/>
          <p:nvPr/>
        </p:nvSpPr>
        <p:spPr>
          <a:xfrm>
            <a:off x="1025912" y="436469"/>
            <a:ext cx="8987518" cy="646331"/>
          </a:xfrm>
          <a:prstGeom prst="rect">
            <a:avLst/>
          </a:prstGeom>
          <a:noFill/>
        </p:spPr>
        <p:txBody>
          <a:bodyPr wrap="square" rtlCol="0">
            <a:spAutoFit/>
          </a:bodyPr>
          <a:lstStyle/>
          <a:p>
            <a:pPr>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A826EBE4-0437-0125-0171-6E083092D647}"/>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C671EEE1-A7DA-AF82-FF4A-F3E7BB04DADC}"/>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CD0044-9DEE-AF6C-00E4-DA7F8D559EB7}"/>
              </a:ext>
            </a:extLst>
          </p:cNvPr>
          <p:cNvSpPr txBox="1"/>
          <p:nvPr/>
        </p:nvSpPr>
        <p:spPr>
          <a:xfrm>
            <a:off x="434063" y="6272491"/>
            <a:ext cx="64082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https://arxiv.org/abs/1912.01603</a:t>
            </a:r>
          </a:p>
        </p:txBody>
      </p:sp>
      <p:pic>
        <p:nvPicPr>
          <p:cNvPr id="4" name="图片 3">
            <a:extLst>
              <a:ext uri="{FF2B5EF4-FFF2-40B4-BE49-F238E27FC236}">
                <a16:creationId xmlns:a16="http://schemas.microsoft.com/office/drawing/2014/main" id="{62AE5152-9A31-AE82-A2BC-16A8EE7622A1}"/>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459209E-41F7-D03C-E8A2-44B06A9E82A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F6DB2DC-619D-1019-59AC-A05CA7EA564D}"/>
              </a:ext>
            </a:extLst>
          </p:cNvPr>
          <p:cNvPicPr>
            <a:picLocks noChangeAspect="1"/>
          </p:cNvPicPr>
          <p:nvPr/>
        </p:nvPicPr>
        <p:blipFill>
          <a:blip r:embed="rId5"/>
          <a:stretch>
            <a:fillRect/>
          </a:stretch>
        </p:blipFill>
        <p:spPr>
          <a:xfrm>
            <a:off x="1025911" y="1252785"/>
            <a:ext cx="9481375" cy="4691630"/>
          </a:xfrm>
          <a:prstGeom prst="rect">
            <a:avLst/>
          </a:prstGeom>
        </p:spPr>
      </p:pic>
    </p:spTree>
    <p:extLst>
      <p:ext uri="{BB962C8B-B14F-4D97-AF65-F5344CB8AC3E}">
        <p14:creationId xmlns:p14="http://schemas.microsoft.com/office/powerpoint/2010/main" val="3066770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0F343C-B9FF-F43B-CDDB-357B707C2EE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A08A0E0B-AA62-DBB7-B6A4-57D15793008B}"/>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V2</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2A34E6B6-A2EE-9A49-DDA5-747558460477}"/>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E420DD6C-EADD-1D98-54A3-4344D0F5627C}"/>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7652BD8-95E8-BF06-DC6B-B68F4BAE9133}"/>
              </a:ext>
            </a:extLst>
          </p:cNvPr>
          <p:cNvSpPr txBox="1"/>
          <p:nvPr/>
        </p:nvSpPr>
        <p:spPr>
          <a:xfrm>
            <a:off x="724829" y="6285653"/>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/abs/2301.04104</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1FF75BB7-D1BC-36B1-3F8A-CAED67BEE2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0705" y="755494"/>
            <a:ext cx="6726742" cy="5024548"/>
          </a:xfrm>
          <a:prstGeom prst="rect">
            <a:avLst/>
          </a:prstGeom>
        </p:spPr>
      </p:pic>
      <p:pic>
        <p:nvPicPr>
          <p:cNvPr id="4" name="图片 3">
            <a:extLst>
              <a:ext uri="{FF2B5EF4-FFF2-40B4-BE49-F238E27FC236}">
                <a16:creationId xmlns:a16="http://schemas.microsoft.com/office/drawing/2014/main" id="{2ACFE231-9853-1EA2-BD4B-C5127618B118}"/>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BB950A3D-00F1-56E6-8994-4BAD5DEC425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F651604-6716-73C8-3336-6020F6F5E5D2}"/>
              </a:ext>
            </a:extLst>
          </p:cNvPr>
          <p:cNvPicPr>
            <a:picLocks noChangeAspect="1"/>
          </p:cNvPicPr>
          <p:nvPr/>
        </p:nvPicPr>
        <p:blipFill>
          <a:blip r:embed="rId6"/>
          <a:stretch>
            <a:fillRect/>
          </a:stretch>
        </p:blipFill>
        <p:spPr>
          <a:xfrm>
            <a:off x="635619" y="1611452"/>
            <a:ext cx="4279900" cy="3962400"/>
          </a:xfrm>
          <a:prstGeom prst="rect">
            <a:avLst/>
          </a:prstGeom>
        </p:spPr>
      </p:pic>
    </p:spTree>
    <p:extLst>
      <p:ext uri="{BB962C8B-B14F-4D97-AF65-F5344CB8AC3E}">
        <p14:creationId xmlns:p14="http://schemas.microsoft.com/office/powerpoint/2010/main" val="1994340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192FAA-6143-2CF0-5F14-3104E499DA65}"/>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8E194011-6A91-E77E-FA45-D65B63F1C7F8}"/>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V2</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CEB1D8DE-3C06-46FD-7AD9-0E5E636647E4}"/>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2C8F0972-F5EB-059E-254C-8486F09980E3}"/>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09C86DC-F423-1ACE-301A-D363870199B2}"/>
              </a:ext>
            </a:extLst>
          </p:cNvPr>
          <p:cNvSpPr txBox="1"/>
          <p:nvPr/>
        </p:nvSpPr>
        <p:spPr>
          <a:xfrm>
            <a:off x="724829" y="6285653"/>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/abs/2301.04104</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A6A2BCA2-F650-7770-9E87-D48FB37DE8E4}"/>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AE0B30F-9865-6FD4-CB7B-1903B4F3368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5B0FAA4F-55C0-2DC5-517B-F7D2F58D8835}"/>
              </a:ext>
            </a:extLst>
          </p:cNvPr>
          <p:cNvPicPr>
            <a:picLocks noChangeAspect="1"/>
          </p:cNvPicPr>
          <p:nvPr/>
        </p:nvPicPr>
        <p:blipFill>
          <a:blip r:embed="rId5"/>
          <a:stretch>
            <a:fillRect/>
          </a:stretch>
        </p:blipFill>
        <p:spPr>
          <a:xfrm>
            <a:off x="1910542" y="1399935"/>
            <a:ext cx="8102888" cy="4571906"/>
          </a:xfrm>
          <a:prstGeom prst="rect">
            <a:avLst/>
          </a:prstGeom>
        </p:spPr>
      </p:pic>
    </p:spTree>
    <p:extLst>
      <p:ext uri="{BB962C8B-B14F-4D97-AF65-F5344CB8AC3E}">
        <p14:creationId xmlns:p14="http://schemas.microsoft.com/office/powerpoint/2010/main" val="395799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Setting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95DFE7E3-5387-E6C5-DF52-D8188961EF2C}"/>
              </a:ext>
            </a:extLst>
          </p:cNvPr>
          <p:cNvPicPr>
            <a:picLocks noChangeAspect="1"/>
          </p:cNvPicPr>
          <p:nvPr/>
        </p:nvPicPr>
        <p:blipFill>
          <a:blip r:embed="rId3"/>
          <a:stretch>
            <a:fillRect/>
          </a:stretch>
        </p:blipFill>
        <p:spPr>
          <a:xfrm>
            <a:off x="2075114" y="1117399"/>
            <a:ext cx="8336044" cy="4623202"/>
          </a:xfrm>
          <a:prstGeom prst="rect">
            <a:avLst/>
          </a:prstGeom>
        </p:spPr>
      </p:pic>
      <p:sp>
        <p:nvSpPr>
          <p:cNvPr id="3" name="文本框 2">
            <a:extLst>
              <a:ext uri="{FF2B5EF4-FFF2-40B4-BE49-F238E27FC236}">
                <a16:creationId xmlns:a16="http://schemas.microsoft.com/office/drawing/2014/main" id="{B5F11BDE-B652-7DFF-E023-AEA5AFD4759B}"/>
              </a:ext>
            </a:extLst>
          </p:cNvPr>
          <p:cNvSpPr txBox="1"/>
          <p:nvPr/>
        </p:nvSpPr>
        <p:spPr>
          <a:xfrm>
            <a:off x="574304" y="6370730"/>
            <a:ext cx="5219927" cy="338554"/>
          </a:xfrm>
          <a:prstGeom prst="rect">
            <a:avLst/>
          </a:prstGeom>
          <a:noFill/>
        </p:spPr>
        <p:txBody>
          <a:bodyPr wrap="square" rtlCol="0">
            <a:spAutoFit/>
          </a:bodyPr>
          <a:lstStyle/>
          <a:p>
            <a:r>
              <a:rPr kumimoji="1" lang="zh-CN" altLang="en-US" sz="1600" dirty="0"/>
              <a:t>北师大系统科学学院：</a:t>
            </a:r>
            <a:r>
              <a:rPr kumimoji="1" lang="zh-CN" altLang="en-US" sz="1600" b="1" dirty="0">
                <a:solidFill>
                  <a:srgbClr val="EC8922"/>
                </a:solidFill>
              </a:rPr>
              <a:t>面向复杂系统的人工智能</a:t>
            </a:r>
            <a:r>
              <a:rPr kumimoji="1" lang="zh-CN" altLang="en-US" sz="1600" dirty="0"/>
              <a:t>，</a:t>
            </a:r>
            <a:r>
              <a:rPr kumimoji="1" lang="en-US" altLang="zh-CN" sz="1600" dirty="0"/>
              <a:t>2024</a:t>
            </a:r>
            <a:endParaRPr kumimoji="1" lang="zh-CN" altLang="en-US" sz="1600" dirty="0"/>
          </a:p>
        </p:txBody>
      </p:sp>
      <p:pic>
        <p:nvPicPr>
          <p:cNvPr id="4" name="图片 3">
            <a:extLst>
              <a:ext uri="{FF2B5EF4-FFF2-40B4-BE49-F238E27FC236}">
                <a16:creationId xmlns:a16="http://schemas.microsoft.com/office/drawing/2014/main" id="{97E05A90-B06B-9A54-1096-0CC35861600B}"/>
              </a:ext>
            </a:extLst>
          </p:cNvPr>
          <p:cNvPicPr>
            <a:picLocks noChangeAspect="1"/>
          </p:cNvPicPr>
          <p:nvPr/>
        </p:nvPicPr>
        <p:blipFill>
          <a:blip r:embed="rId4"/>
          <a:stretch>
            <a:fillRect/>
          </a:stretch>
        </p:blipFill>
        <p:spPr>
          <a:xfrm>
            <a:off x="11502886" y="6303184"/>
            <a:ext cx="465794" cy="465794"/>
          </a:xfrm>
          <a:prstGeom prst="rect">
            <a:avLst/>
          </a:prstGeom>
        </p:spPr>
      </p:pic>
      <p:pic>
        <p:nvPicPr>
          <p:cNvPr id="5" name="Picture 5" descr="Z:\e\建院\logo\uplogo copy.png">
            <a:extLst>
              <a:ext uri="{FF2B5EF4-FFF2-40B4-BE49-F238E27FC236}">
                <a16:creationId xmlns:a16="http://schemas.microsoft.com/office/drawing/2014/main" id="{BF3CA152-9373-7B3D-5EB0-841F917762E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312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5FBB8F-63DE-0A62-C417-639B26FD7AE0}"/>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5768E943-F1FC-3E0D-5045-EA02D225EE37}"/>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Dreamers</a:t>
            </a:r>
            <a:r>
              <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V2</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D61BE9C0-BA97-3AC9-8999-583021855CCC}"/>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9EE7C47C-6CF6-EA4F-7886-E27168360E0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873133F-4A68-523E-239A-7143917B0FA6}"/>
              </a:ext>
            </a:extLst>
          </p:cNvPr>
          <p:cNvSpPr txBox="1"/>
          <p:nvPr/>
        </p:nvSpPr>
        <p:spPr>
          <a:xfrm>
            <a:off x="724829" y="6285653"/>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/abs/2301.04104</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E72A0B6D-7A74-05AF-5843-6B78063054BE}"/>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64721E06-5742-CD32-B233-6BDB6AC8363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B5D0DA5-8ACF-19BD-D5FE-9757D4EE98BA}"/>
              </a:ext>
            </a:extLst>
          </p:cNvPr>
          <p:cNvPicPr>
            <a:picLocks noChangeAspect="1"/>
          </p:cNvPicPr>
          <p:nvPr/>
        </p:nvPicPr>
        <p:blipFill>
          <a:blip r:embed="rId5"/>
          <a:stretch>
            <a:fillRect/>
          </a:stretch>
        </p:blipFill>
        <p:spPr>
          <a:xfrm>
            <a:off x="1560772" y="1297859"/>
            <a:ext cx="8452658" cy="4635328"/>
          </a:xfrm>
          <a:prstGeom prst="rect">
            <a:avLst/>
          </a:prstGeom>
        </p:spPr>
      </p:pic>
    </p:spTree>
    <p:extLst>
      <p:ext uri="{BB962C8B-B14F-4D97-AF65-F5344CB8AC3E}">
        <p14:creationId xmlns:p14="http://schemas.microsoft.com/office/powerpoint/2010/main" val="4250361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519C57-4879-3F8A-FDE1-E413EB5567D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65A22B44-4957-1260-6107-6FBF22527A72}"/>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 V3</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6D041BD1-0857-B579-1B92-F0E3A43BEB8A}"/>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0534AB12-8689-45F7-D18D-D39E441185E0}"/>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CDECEE-F5B8-31B0-4041-178C0075B18A}"/>
              </a:ext>
            </a:extLst>
          </p:cNvPr>
          <p:cNvSpPr txBox="1"/>
          <p:nvPr/>
        </p:nvSpPr>
        <p:spPr>
          <a:xfrm>
            <a:off x="223321" y="6286316"/>
            <a:ext cx="101010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67998AD-1C93-F4A2-7556-0A1AB479F5E9}"/>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2EDCFE67-9303-F76A-F375-CB6DB129422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23D1451-839A-8467-97E5-F4587FDDF36E}"/>
              </a:ext>
            </a:extLst>
          </p:cNvPr>
          <p:cNvPicPr>
            <a:picLocks noChangeAspect="1"/>
          </p:cNvPicPr>
          <p:nvPr/>
        </p:nvPicPr>
        <p:blipFill>
          <a:blip r:embed="rId5"/>
          <a:stretch>
            <a:fillRect/>
          </a:stretch>
        </p:blipFill>
        <p:spPr>
          <a:xfrm>
            <a:off x="4605251" y="1039880"/>
            <a:ext cx="6897635" cy="4878815"/>
          </a:xfrm>
          <a:prstGeom prst="rect">
            <a:avLst/>
          </a:prstGeom>
        </p:spPr>
      </p:pic>
    </p:spTree>
    <p:extLst>
      <p:ext uri="{BB962C8B-B14F-4D97-AF65-F5344CB8AC3E}">
        <p14:creationId xmlns:p14="http://schemas.microsoft.com/office/powerpoint/2010/main" val="1071583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7DF6532-0B0F-8A87-EEB8-6F53B2C1347F}"/>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23AD44B-BCFA-4734-61F0-1425EC3A579E}"/>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 V3</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88203C1B-9B90-EBAD-D219-664065F350F9}"/>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CC8298D0-A257-95C2-883D-A2FB0C8C2753}"/>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69021EE-D93D-3EA7-1737-9AEABF7F82D1}"/>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9F19594-A3C1-A2DA-5149-62816AF73FA8}"/>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5BE9DCF8-6131-7FE5-B796-6EC050C1D63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Fig. 1">
            <a:extLst>
              <a:ext uri="{FF2B5EF4-FFF2-40B4-BE49-F238E27FC236}">
                <a16:creationId xmlns:a16="http://schemas.microsoft.com/office/drawing/2014/main" id="{3D6880EA-021A-FD67-0369-52EE55441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29" y="1643430"/>
            <a:ext cx="10895215" cy="389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50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D08BFB-54A7-E5CA-F0A6-C35383955D8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AAC84191-AD21-E7CB-2C17-7403D02A9A26}"/>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Diverse visual domains used in the experiments</a:t>
            </a:r>
          </a:p>
        </p:txBody>
      </p:sp>
      <p:sp>
        <p:nvSpPr>
          <p:cNvPr id="8" name="矩形 7">
            <a:extLst>
              <a:ext uri="{FF2B5EF4-FFF2-40B4-BE49-F238E27FC236}">
                <a16:creationId xmlns:a16="http://schemas.microsoft.com/office/drawing/2014/main" id="{A5762BB8-11CA-1F48-7F57-4743B8C62A9C}"/>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1750ED41-1E71-302B-F0A0-7F27FC465563}"/>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730304D-5D8B-3611-D255-7409020F06B8}"/>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D381F4D9-BC8A-F708-ECA2-638E4793C7D0}"/>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33B0ADA-90E3-87A1-F04E-1D3CE7BFFAC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6C82694-BF65-C443-A9DC-2126F17912F7}"/>
              </a:ext>
            </a:extLst>
          </p:cNvPr>
          <p:cNvPicPr>
            <a:picLocks noChangeAspect="1"/>
          </p:cNvPicPr>
          <p:nvPr/>
        </p:nvPicPr>
        <p:blipFill>
          <a:blip r:embed="rId5"/>
          <a:stretch>
            <a:fillRect/>
          </a:stretch>
        </p:blipFill>
        <p:spPr>
          <a:xfrm>
            <a:off x="546408" y="2195721"/>
            <a:ext cx="11276107" cy="3240771"/>
          </a:xfrm>
          <a:prstGeom prst="rect">
            <a:avLst/>
          </a:prstGeom>
        </p:spPr>
      </p:pic>
    </p:spTree>
    <p:extLst>
      <p:ext uri="{BB962C8B-B14F-4D97-AF65-F5344CB8AC3E}">
        <p14:creationId xmlns:p14="http://schemas.microsoft.com/office/powerpoint/2010/main" val="3614585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8B1E818-29BC-2F4F-2E70-84D4087A7C4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BBD4174-D190-52DE-1F1E-0AC7BB6F9883}"/>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p>
        </p:txBody>
      </p:sp>
      <p:sp>
        <p:nvSpPr>
          <p:cNvPr id="8" name="矩形 7">
            <a:extLst>
              <a:ext uri="{FF2B5EF4-FFF2-40B4-BE49-F238E27FC236}">
                <a16:creationId xmlns:a16="http://schemas.microsoft.com/office/drawing/2014/main" id="{8DAE77F5-87BC-8703-0E22-39000F121975}"/>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A3B450FD-A4B7-A1C4-1512-0CD3A066E4D3}"/>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20A14B-FA69-DB3B-7FAD-8A240F39A4C9}"/>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9F341F4-244A-8BD6-F26A-CDD91E2B4B1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19FB1152-BB6B-2F83-567E-24332B2188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DBC115E0-6CB1-82B3-08F1-B2B0934294E8}"/>
              </a:ext>
            </a:extLst>
          </p:cNvPr>
          <p:cNvPicPr>
            <a:picLocks noChangeAspect="1"/>
          </p:cNvPicPr>
          <p:nvPr/>
        </p:nvPicPr>
        <p:blipFill>
          <a:blip r:embed="rId5"/>
          <a:stretch>
            <a:fillRect/>
          </a:stretch>
        </p:blipFill>
        <p:spPr>
          <a:xfrm>
            <a:off x="532610" y="1722849"/>
            <a:ext cx="6350000" cy="2908300"/>
          </a:xfrm>
          <a:prstGeom prst="rect">
            <a:avLst/>
          </a:prstGeom>
        </p:spPr>
      </p:pic>
      <p:pic>
        <p:nvPicPr>
          <p:cNvPr id="5" name="图片 4">
            <a:extLst>
              <a:ext uri="{FF2B5EF4-FFF2-40B4-BE49-F238E27FC236}">
                <a16:creationId xmlns:a16="http://schemas.microsoft.com/office/drawing/2014/main" id="{8E5DCC61-812C-2ED0-D702-CA653FA716ED}"/>
              </a:ext>
            </a:extLst>
          </p:cNvPr>
          <p:cNvPicPr>
            <a:picLocks noChangeAspect="1"/>
          </p:cNvPicPr>
          <p:nvPr/>
        </p:nvPicPr>
        <p:blipFill>
          <a:blip r:embed="rId6"/>
          <a:stretch>
            <a:fillRect/>
          </a:stretch>
        </p:blipFill>
        <p:spPr>
          <a:xfrm>
            <a:off x="532610" y="4822327"/>
            <a:ext cx="7531100" cy="1079500"/>
          </a:xfrm>
          <a:prstGeom prst="rect">
            <a:avLst/>
          </a:prstGeom>
        </p:spPr>
      </p:pic>
    </p:spTree>
    <p:extLst>
      <p:ext uri="{BB962C8B-B14F-4D97-AF65-F5344CB8AC3E}">
        <p14:creationId xmlns:p14="http://schemas.microsoft.com/office/powerpoint/2010/main" val="332942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662CCB8-80BE-E327-1FF5-B0CEBFEF2BE0}"/>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F109EE3-A5D2-D17F-F8E0-100BB51C5BF0}"/>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Models</a:t>
            </a:r>
          </a:p>
        </p:txBody>
      </p:sp>
      <p:sp>
        <p:nvSpPr>
          <p:cNvPr id="8" name="矩形 7">
            <a:extLst>
              <a:ext uri="{FF2B5EF4-FFF2-40B4-BE49-F238E27FC236}">
                <a16:creationId xmlns:a16="http://schemas.microsoft.com/office/drawing/2014/main" id="{3B7B6321-E795-C1C2-0247-20FB2F29C176}"/>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E83BB297-49C3-CE99-411F-803DDBC3F216}"/>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E6A340F-57CB-3B37-9E52-6C33D646FBD3}"/>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04726AF-2AAE-5AAF-8E64-D9E2BA66694B}"/>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C3CB82A-07A7-4558-59E0-C533DFDFDB6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E450CD0-FCD7-6DF8-C576-CB88BFB87444}"/>
              </a:ext>
            </a:extLst>
          </p:cNvPr>
          <p:cNvPicPr>
            <a:picLocks noChangeAspect="1"/>
          </p:cNvPicPr>
          <p:nvPr/>
        </p:nvPicPr>
        <p:blipFill>
          <a:blip r:embed="rId5"/>
          <a:stretch>
            <a:fillRect/>
          </a:stretch>
        </p:blipFill>
        <p:spPr>
          <a:xfrm>
            <a:off x="1812770" y="2048556"/>
            <a:ext cx="7531100" cy="1079500"/>
          </a:xfrm>
          <a:prstGeom prst="rect">
            <a:avLst/>
          </a:prstGeom>
        </p:spPr>
      </p:pic>
      <p:pic>
        <p:nvPicPr>
          <p:cNvPr id="9" name="图片 8">
            <a:extLst>
              <a:ext uri="{FF2B5EF4-FFF2-40B4-BE49-F238E27FC236}">
                <a16:creationId xmlns:a16="http://schemas.microsoft.com/office/drawing/2014/main" id="{B6DC62D0-BB11-909C-8366-E58E40C7DFD4}"/>
              </a:ext>
            </a:extLst>
          </p:cNvPr>
          <p:cNvPicPr>
            <a:picLocks noChangeAspect="1"/>
          </p:cNvPicPr>
          <p:nvPr/>
        </p:nvPicPr>
        <p:blipFill>
          <a:blip r:embed="rId6"/>
          <a:stretch>
            <a:fillRect/>
          </a:stretch>
        </p:blipFill>
        <p:spPr>
          <a:xfrm>
            <a:off x="1812770" y="3782281"/>
            <a:ext cx="7772400" cy="1508971"/>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9FDF63-6CDA-9CC3-B117-FA6F1E23E97D}"/>
                  </a:ext>
                </a:extLst>
              </p:cNvPr>
              <p:cNvSpPr txBox="1"/>
              <p:nvPr/>
            </p:nvSpPr>
            <p:spPr>
              <a:xfrm>
                <a:off x="2726574" y="5513214"/>
                <a:ext cx="4588626" cy="369332"/>
              </a:xfrm>
              <a:prstGeom prst="rect">
                <a:avLst/>
              </a:prstGeom>
              <a:noFill/>
            </p:spPr>
            <p:txBody>
              <a:bodyPr wrap="square" rtlCol="0">
                <a:spAutoFit/>
              </a:bodyPr>
              <a:lstStyle/>
              <a:p>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∈{0,1}</m:t>
                    </m:r>
                  </m:oMath>
                </a14:m>
                <a:r>
                  <a:rPr kumimoji="1" lang="en-US" altLang="zh-CN" dirty="0"/>
                  <a:t> flag if continue problem</a:t>
                </a:r>
                <a:endParaRPr kumimoji="1" lang="zh-CN" altLang="en-US" dirty="0"/>
              </a:p>
            </p:txBody>
          </p:sp>
        </mc:Choice>
        <mc:Fallback xmlns="">
          <p:sp>
            <p:nvSpPr>
              <p:cNvPr id="2" name="文本框 1">
                <a:extLst>
                  <a:ext uri="{FF2B5EF4-FFF2-40B4-BE49-F238E27FC236}">
                    <a16:creationId xmlns:a16="http://schemas.microsoft.com/office/drawing/2014/main" id="{C39FDF63-6CDA-9CC3-B117-FA6F1E23E97D}"/>
                  </a:ext>
                </a:extLst>
              </p:cNvPr>
              <p:cNvSpPr txBox="1">
                <a:spLocks noRot="1" noChangeAspect="1" noMove="1" noResize="1" noEditPoints="1" noAdjustHandles="1" noChangeArrowheads="1" noChangeShapeType="1" noTextEdit="1"/>
              </p:cNvSpPr>
              <p:nvPr/>
            </p:nvSpPr>
            <p:spPr>
              <a:xfrm>
                <a:off x="2726574" y="5513214"/>
                <a:ext cx="4588626" cy="369332"/>
              </a:xfrm>
              <a:prstGeom prst="rect">
                <a:avLst/>
              </a:prstGeom>
              <a:blipFill>
                <a:blip r:embed="rId7"/>
                <a:stretch>
                  <a:fillRect t="-3226" b="-22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8201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EF9E1E-A542-E8A4-2788-D09523D6C11B}"/>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6798420-2010-8B09-9B8F-2201A9036370}"/>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p>
        </p:txBody>
      </p:sp>
      <p:sp>
        <p:nvSpPr>
          <p:cNvPr id="8" name="矩形 7">
            <a:extLst>
              <a:ext uri="{FF2B5EF4-FFF2-40B4-BE49-F238E27FC236}">
                <a16:creationId xmlns:a16="http://schemas.microsoft.com/office/drawing/2014/main" id="{825F7EE1-B998-B8C6-AB60-AC59D5603836}"/>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671F7981-8CF9-D570-201B-DEA16E6CA6A7}"/>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C4A4EA0-12AA-50D8-E91E-203360EBC222}"/>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1D8F913C-49D5-0917-8459-F820B37A9637}"/>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C47F708F-B843-40E3-1641-D9A07C6E1A2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52DD840-1C6F-A437-9760-3739B199E00C}"/>
              </a:ext>
            </a:extLst>
          </p:cNvPr>
          <p:cNvPicPr>
            <a:picLocks noChangeAspect="1"/>
          </p:cNvPicPr>
          <p:nvPr/>
        </p:nvPicPr>
        <p:blipFill>
          <a:blip r:embed="rId5"/>
          <a:stretch>
            <a:fillRect/>
          </a:stretch>
        </p:blipFill>
        <p:spPr>
          <a:xfrm>
            <a:off x="495850" y="2095877"/>
            <a:ext cx="11007036" cy="2666245"/>
          </a:xfrm>
          <a:prstGeom prst="rect">
            <a:avLst/>
          </a:prstGeom>
        </p:spPr>
      </p:pic>
    </p:spTree>
    <p:extLst>
      <p:ext uri="{BB962C8B-B14F-4D97-AF65-F5344CB8AC3E}">
        <p14:creationId xmlns:p14="http://schemas.microsoft.com/office/powerpoint/2010/main" val="37646843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5DD3BBF-CD03-91DD-E86D-1B2D37B5D8D0}"/>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92CE110-15D5-A6BF-233C-99C38396A888}"/>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p>
        </p:txBody>
      </p:sp>
      <p:sp>
        <p:nvSpPr>
          <p:cNvPr id="8" name="矩形 7">
            <a:extLst>
              <a:ext uri="{FF2B5EF4-FFF2-40B4-BE49-F238E27FC236}">
                <a16:creationId xmlns:a16="http://schemas.microsoft.com/office/drawing/2014/main" id="{09664347-A7A8-2DF9-ACA4-6A3CEE6838B2}"/>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DC086A7E-292A-0725-0132-76E3BCB6A03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7CE9F85-2F7A-1188-EC61-3DB82B13B25B}"/>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0520D633-03A8-880E-6F52-750CB8B69BC2}"/>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2964EFD-73EA-78E1-C828-DBA5DF877F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588D176-7DA5-19B8-7E79-538A294E1C6D}"/>
              </a:ext>
            </a:extLst>
          </p:cNvPr>
          <p:cNvPicPr>
            <a:picLocks noChangeAspect="1"/>
          </p:cNvPicPr>
          <p:nvPr/>
        </p:nvPicPr>
        <p:blipFill>
          <a:blip r:embed="rId5"/>
          <a:stretch>
            <a:fillRect/>
          </a:stretch>
        </p:blipFill>
        <p:spPr>
          <a:xfrm>
            <a:off x="1025911" y="1283478"/>
            <a:ext cx="9597753" cy="4485495"/>
          </a:xfrm>
          <a:prstGeom prst="rect">
            <a:avLst/>
          </a:prstGeom>
        </p:spPr>
      </p:pic>
    </p:spTree>
    <p:extLst>
      <p:ext uri="{BB962C8B-B14F-4D97-AF65-F5344CB8AC3E}">
        <p14:creationId xmlns:p14="http://schemas.microsoft.com/office/powerpoint/2010/main" val="26009910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510A59-572B-1FE5-B571-5E32C35E7548}"/>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951AFDC-76DA-4ED0-4620-3A475DDB9F3F}"/>
              </a:ext>
            </a:extLst>
          </p:cNvPr>
          <p:cNvSpPr txBox="1"/>
          <p:nvPr/>
        </p:nvSpPr>
        <p:spPr>
          <a:xfrm>
            <a:off x="1025912" y="436469"/>
            <a:ext cx="10942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Results</a:t>
            </a:r>
          </a:p>
        </p:txBody>
      </p:sp>
      <p:sp>
        <p:nvSpPr>
          <p:cNvPr id="8" name="矩形 7">
            <a:extLst>
              <a:ext uri="{FF2B5EF4-FFF2-40B4-BE49-F238E27FC236}">
                <a16:creationId xmlns:a16="http://schemas.microsoft.com/office/drawing/2014/main" id="{DC18B958-C4F9-6302-7ABA-E71FF199C3AA}"/>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40F24E90-5DCC-0C71-7995-F6E1B09C0D32}"/>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ED0A161-2CEF-0B6D-F800-B2C161E8B5D8}"/>
              </a:ext>
            </a:extLst>
          </p:cNvPr>
          <p:cNvSpPr txBox="1"/>
          <p:nvPr/>
        </p:nvSpPr>
        <p:spPr>
          <a:xfrm>
            <a:off x="635619" y="6303184"/>
            <a:ext cx="90736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400" b="0" i="0" dirty="0">
                <a:solidFill>
                  <a:srgbClr val="222222"/>
                </a:solidFill>
                <a:effectLst/>
                <a:latin typeface="-apple-system"/>
              </a:rPr>
              <a:t>Hafner, D., </a:t>
            </a:r>
            <a:r>
              <a:rPr lang="en" altLang="zh-CN" sz="1400" b="0" i="0" dirty="0" err="1">
                <a:solidFill>
                  <a:srgbClr val="222222"/>
                </a:solidFill>
                <a:effectLst/>
                <a:latin typeface="-apple-system"/>
              </a:rPr>
              <a:t>Pasukonis</a:t>
            </a:r>
            <a:r>
              <a:rPr lang="en" altLang="zh-CN" sz="1400" b="0" i="0" dirty="0">
                <a:solidFill>
                  <a:srgbClr val="222222"/>
                </a:solidFill>
                <a:effectLst/>
                <a:latin typeface="-apple-system"/>
              </a:rPr>
              <a:t>, J., Ba, J. </a:t>
            </a:r>
            <a:r>
              <a:rPr lang="en" altLang="zh-CN" sz="1400" b="0" i="1" dirty="0">
                <a:solidFill>
                  <a:srgbClr val="222222"/>
                </a:solidFill>
                <a:effectLst/>
                <a:latin typeface="-apple-system"/>
              </a:rPr>
              <a:t>et al.</a:t>
            </a:r>
            <a:r>
              <a:rPr lang="en" altLang="zh-CN" sz="1400" b="0" i="0" dirty="0">
                <a:solidFill>
                  <a:srgbClr val="222222"/>
                </a:solidFill>
                <a:effectLst/>
                <a:latin typeface="-apple-system"/>
              </a:rPr>
              <a:t> Mastering diverse control tasks through world models. </a:t>
            </a:r>
            <a:r>
              <a:rPr lang="en" altLang="zh-CN" sz="1400" b="0" i="1" dirty="0">
                <a:solidFill>
                  <a:srgbClr val="222222"/>
                </a:solidFill>
                <a:effectLst/>
                <a:latin typeface="-apple-system"/>
              </a:rPr>
              <a:t>Nature</a:t>
            </a:r>
            <a:r>
              <a:rPr lang="en" altLang="zh-CN" sz="1400" b="0" i="0" dirty="0">
                <a:solidFill>
                  <a:srgbClr val="222222"/>
                </a:solidFill>
                <a:effectLst/>
                <a:latin typeface="-apple-system"/>
              </a:rPr>
              <a:t> (2025). https://</a:t>
            </a:r>
            <a:r>
              <a:rPr lang="en" altLang="zh-CN" sz="1400" b="0" i="0" dirty="0" err="1">
                <a:solidFill>
                  <a:srgbClr val="222222"/>
                </a:solidFill>
                <a:effectLst/>
                <a:latin typeface="-apple-system"/>
              </a:rPr>
              <a:t>doi.org</a:t>
            </a:r>
            <a:r>
              <a:rPr lang="en" altLang="zh-CN" sz="1400" b="0" i="0" dirty="0">
                <a:solidFill>
                  <a:srgbClr val="222222"/>
                </a:solidFill>
                <a:effectLst/>
                <a:latin typeface="-apple-system"/>
              </a:rPr>
              <a:t>/10.1038/s41586-025-08744-2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BD2656C3-CDBA-7F64-5EA8-2297BF37FB3D}"/>
              </a:ext>
            </a:extLst>
          </p:cNvPr>
          <p:cNvPicPr>
            <a:picLocks noChangeAspect="1"/>
          </p:cNvPicPr>
          <p:nvPr/>
        </p:nvPicPr>
        <p:blipFill>
          <a:blip r:embed="rId3"/>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4DF7BB24-F7A4-3F9A-E746-A188DB3F9D6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4C0AB3B-B981-1BA6-DFD4-76014ADFCC63}"/>
              </a:ext>
            </a:extLst>
          </p:cNvPr>
          <p:cNvPicPr>
            <a:picLocks noChangeAspect="1"/>
          </p:cNvPicPr>
          <p:nvPr/>
        </p:nvPicPr>
        <p:blipFill>
          <a:blip r:embed="rId5"/>
          <a:stretch>
            <a:fillRect/>
          </a:stretch>
        </p:blipFill>
        <p:spPr>
          <a:xfrm>
            <a:off x="724829" y="1441374"/>
            <a:ext cx="9782458" cy="4542960"/>
          </a:xfrm>
          <a:prstGeom prst="rect">
            <a:avLst/>
          </a:prstGeom>
        </p:spPr>
      </p:pic>
    </p:spTree>
    <p:extLst>
      <p:ext uri="{BB962C8B-B14F-4D97-AF65-F5344CB8AC3E}">
        <p14:creationId xmlns:p14="http://schemas.microsoft.com/office/powerpoint/2010/main" val="13880909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875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Dreamer V3</a:t>
            </a:r>
            <a:endParaRPr kumimoji="0" lang="zh-CN" altLang="en-US" sz="3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1025912" y="6286316"/>
            <a:ext cx="8282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https://</a:t>
            </a:r>
            <a:r>
              <a:rPr kumimoji="0" lang="en" altLang="zh-CN" sz="14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arxiv.org</a:t>
            </a:r>
            <a:r>
              <a:rPr kumimoji="0" lang="en" altLang="zh-CN"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/abs/2301.04104</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0E3DC756-C537-5BED-9C2B-B0031CA670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063" y="1522552"/>
            <a:ext cx="5880100" cy="4140200"/>
          </a:xfrm>
          <a:prstGeom prst="rect">
            <a:avLst/>
          </a:prstGeom>
        </p:spPr>
      </p:pic>
      <p:pic>
        <p:nvPicPr>
          <p:cNvPr id="9" name="图片 8">
            <a:extLst>
              <a:ext uri="{FF2B5EF4-FFF2-40B4-BE49-F238E27FC236}">
                <a16:creationId xmlns:a16="http://schemas.microsoft.com/office/drawing/2014/main" id="{7035AC85-BB88-A14B-0334-7DCE00A2C7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5023" y="1747685"/>
            <a:ext cx="5707088" cy="4262916"/>
          </a:xfrm>
          <a:prstGeom prst="rect">
            <a:avLst/>
          </a:prstGeom>
        </p:spPr>
      </p:pic>
      <p:sp>
        <p:nvSpPr>
          <p:cNvPr id="2" name="圆角矩形 1">
            <a:extLst>
              <a:ext uri="{FF2B5EF4-FFF2-40B4-BE49-F238E27FC236}">
                <a16:creationId xmlns:a16="http://schemas.microsoft.com/office/drawing/2014/main" id="{DE36CC94-E215-2A06-8558-E498D7A8BA26}"/>
              </a:ext>
            </a:extLst>
          </p:cNvPr>
          <p:cNvSpPr/>
          <p:nvPr/>
        </p:nvSpPr>
        <p:spPr>
          <a:xfrm>
            <a:off x="2661277" y="1828086"/>
            <a:ext cx="5880100" cy="3529133"/>
          </a:xfrm>
          <a:prstGeom prst="roundRect">
            <a:avLst/>
          </a:prstGeom>
          <a:solidFill>
            <a:schemeClr val="accent1">
              <a:alpha val="874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Problems</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a:t>
            </a:r>
            <a:endPar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World</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 </a:t>
            </a: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without</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 </a:t>
            </a: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self</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Dreaming</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 </a:t>
            </a: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is</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 </a:t>
            </a: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not</a:t>
            </a:r>
            <a:r>
              <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 </a:t>
            </a:r>
            <a:r>
              <a:rPr kumimoji="1" lang="en-US" altLang="zh-CN"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rPr>
              <a:t>autonomous</a:t>
            </a:r>
            <a:endParaRPr kumimoji="1" lang="zh-CN" altLang="en-US" sz="2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宋体" panose="02010600030101010101" pitchFamily="2" charset="-122"/>
              <a:cs typeface="+mn-cs"/>
            </a:endParaRPr>
          </a:p>
        </p:txBody>
      </p:sp>
      <p:pic>
        <p:nvPicPr>
          <p:cNvPr id="4" name="图片 3">
            <a:extLst>
              <a:ext uri="{FF2B5EF4-FFF2-40B4-BE49-F238E27FC236}">
                <a16:creationId xmlns:a16="http://schemas.microsoft.com/office/drawing/2014/main" id="{B794C3F0-372A-3689-C390-D51CD8186C7B}"/>
              </a:ext>
            </a:extLst>
          </p:cNvPr>
          <p:cNvPicPr>
            <a:picLocks noChangeAspect="1"/>
          </p:cNvPicPr>
          <p:nvPr/>
        </p:nvPicPr>
        <p:blipFill>
          <a:blip r:embed="rId5"/>
          <a:stretch>
            <a:fillRect/>
          </a:stretch>
        </p:blipFill>
        <p:spPr>
          <a:xfrm>
            <a:off x="11502886" y="6303184"/>
            <a:ext cx="465794" cy="465794"/>
          </a:xfrm>
          <a:prstGeom prst="rect">
            <a:avLst/>
          </a:prstGeom>
        </p:spPr>
      </p:pic>
      <p:pic>
        <p:nvPicPr>
          <p:cNvPr id="6" name="Picture 5" descr="Z:\e\建院\logo\uplogo copy.png">
            <a:extLst>
              <a:ext uri="{FF2B5EF4-FFF2-40B4-BE49-F238E27FC236}">
                <a16:creationId xmlns:a16="http://schemas.microsoft.com/office/drawing/2014/main" id="{2AC1BCE7-1D16-F136-0A34-E0123549F51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767793" y="6285653"/>
            <a:ext cx="507850" cy="46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70710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4003</Words>
  <Application>Microsoft Macintosh PowerPoint</Application>
  <PresentationFormat>宽屏</PresentationFormat>
  <Paragraphs>524</Paragraphs>
  <Slides>102</Slides>
  <Notes>102</Notes>
  <HiddenSlides>1</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102</vt:i4>
      </vt:variant>
    </vt:vector>
  </HeadingPairs>
  <TitlesOfParts>
    <vt:vector size="115" baseType="lpstr">
      <vt:lpstr>-apple-system</vt:lpstr>
      <vt:lpstr>微软雅黑</vt:lpstr>
      <vt:lpstr>MinionPro</vt:lpstr>
      <vt:lpstr>Songti SC</vt:lpstr>
      <vt:lpstr>Arial</vt:lpstr>
      <vt:lpstr>Calibri</vt:lpstr>
      <vt:lpstr>Calibri Light</vt:lpstr>
      <vt:lpstr>Cambria Math</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2025-04-10T01:48:08Z</dcterms:modified>
  <cp:category/>
</cp:coreProperties>
</file>